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05" r:id="rId2"/>
    <p:sldId id="306" r:id="rId3"/>
    <p:sldId id="307" r:id="rId4"/>
    <p:sldId id="312" r:id="rId5"/>
    <p:sldId id="313" r:id="rId6"/>
    <p:sldId id="314" r:id="rId7"/>
    <p:sldId id="275" r:id="rId8"/>
    <p:sldId id="311" r:id="rId9"/>
    <p:sldId id="315" r:id="rId10"/>
    <p:sldId id="303"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290" r:id="rId25"/>
    <p:sldId id="331" r:id="rId26"/>
    <p:sldId id="293" r:id="rId27"/>
    <p:sldId id="294" r:id="rId28"/>
    <p:sldId id="332" r:id="rId29"/>
    <p:sldId id="259" r:id="rId30"/>
    <p:sldId id="261" r:id="rId31"/>
    <p:sldId id="267" r:id="rId32"/>
    <p:sldId id="268" r:id="rId33"/>
    <p:sldId id="269" r:id="rId34"/>
    <p:sldId id="333" r:id="rId35"/>
    <p:sldId id="271" r:id="rId36"/>
    <p:sldId id="272" r:id="rId37"/>
    <p:sldId id="273" r:id="rId38"/>
    <p:sldId id="282" r:id="rId39"/>
    <p:sldId id="258" r:id="rId40"/>
    <p:sldId id="257" r:id="rId41"/>
    <p:sldId id="335" r:id="rId42"/>
    <p:sldId id="336" r:id="rId43"/>
    <p:sldId id="260" r:id="rId44"/>
    <p:sldId id="263" r:id="rId45"/>
    <p:sldId id="264" r:id="rId46"/>
    <p:sldId id="279" r:id="rId47"/>
    <p:sldId id="280" r:id="rId48"/>
    <p:sldId id="281" r:id="rId49"/>
    <p:sldId id="266" r:id="rId50"/>
    <p:sldId id="304" r:id="rId51"/>
    <p:sldId id="286" r:id="rId52"/>
    <p:sldId id="296" r:id="rId53"/>
    <p:sldId id="295" r:id="rId54"/>
    <p:sldId id="297" r:id="rId55"/>
    <p:sldId id="298" r:id="rId56"/>
    <p:sldId id="299" r:id="rId57"/>
    <p:sldId id="300" r:id="rId58"/>
    <p:sldId id="301" r:id="rId59"/>
    <p:sldId id="302" r:id="rId60"/>
    <p:sldId id="284" r:id="rId61"/>
    <p:sldId id="285"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423"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849E5-C6F9-4A3C-BA81-08461C447B2A}" type="datetimeFigureOut">
              <a:rPr lang="en-IN" smtClean="0"/>
              <a:t>15-07-2025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DF360-4AC3-40BC-A400-953192E70A8B}" type="slidenum">
              <a:rPr lang="en-IN" smtClean="0"/>
              <a:t>‹#›</a:t>
            </a:fld>
            <a:endParaRPr lang="en-IN"/>
          </a:p>
        </p:txBody>
      </p:sp>
    </p:spTree>
    <p:extLst>
      <p:ext uri="{BB962C8B-B14F-4D97-AF65-F5344CB8AC3E}">
        <p14:creationId xmlns:p14="http://schemas.microsoft.com/office/powerpoint/2010/main" val="4178630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FDF360-4AC3-40BC-A400-953192E70A8B}" type="slidenum">
              <a:rPr lang="en-IN" smtClean="0"/>
              <a:t>61</a:t>
            </a:fld>
            <a:endParaRPr lang="en-IN"/>
          </a:p>
        </p:txBody>
      </p:sp>
    </p:spTree>
    <p:extLst>
      <p:ext uri="{BB962C8B-B14F-4D97-AF65-F5344CB8AC3E}">
        <p14:creationId xmlns:p14="http://schemas.microsoft.com/office/powerpoint/2010/main" val="2033241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AA239F5-9834-4831-84B3-AF7EE1C8D1CC}"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3666FE-A585-47B2-B8A1-AB609C9A672C}" type="slidenum">
              <a:rPr lang="en-IN" smtClean="0"/>
              <a:t>‹#›</a:t>
            </a:fld>
            <a:endParaRPr lang="en-IN"/>
          </a:p>
        </p:txBody>
      </p:sp>
    </p:spTree>
    <p:extLst>
      <p:ext uri="{BB962C8B-B14F-4D97-AF65-F5344CB8AC3E}">
        <p14:creationId xmlns:p14="http://schemas.microsoft.com/office/powerpoint/2010/main" val="4117433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AA239F5-9834-4831-84B3-AF7EE1C8D1CC}"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3666FE-A585-47B2-B8A1-AB609C9A672C}" type="slidenum">
              <a:rPr lang="en-IN" smtClean="0"/>
              <a:t>‹#›</a:t>
            </a:fld>
            <a:endParaRPr lang="en-IN"/>
          </a:p>
        </p:txBody>
      </p:sp>
    </p:spTree>
    <p:extLst>
      <p:ext uri="{BB962C8B-B14F-4D97-AF65-F5344CB8AC3E}">
        <p14:creationId xmlns:p14="http://schemas.microsoft.com/office/powerpoint/2010/main" val="2718694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AA239F5-9834-4831-84B3-AF7EE1C8D1CC}"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3666FE-A585-47B2-B8A1-AB609C9A672C}" type="slidenum">
              <a:rPr lang="en-IN" smtClean="0"/>
              <a:t>‹#›</a:t>
            </a:fld>
            <a:endParaRPr lang="en-IN"/>
          </a:p>
        </p:txBody>
      </p:sp>
    </p:spTree>
    <p:extLst>
      <p:ext uri="{BB962C8B-B14F-4D97-AF65-F5344CB8AC3E}">
        <p14:creationId xmlns:p14="http://schemas.microsoft.com/office/powerpoint/2010/main" val="2694812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AA239F5-9834-4831-84B3-AF7EE1C8D1CC}"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3666FE-A585-47B2-B8A1-AB609C9A672C}" type="slidenum">
              <a:rPr lang="en-IN" smtClean="0"/>
              <a:t>‹#›</a:t>
            </a:fld>
            <a:endParaRPr lang="en-IN"/>
          </a:p>
        </p:txBody>
      </p:sp>
    </p:spTree>
    <p:extLst>
      <p:ext uri="{BB962C8B-B14F-4D97-AF65-F5344CB8AC3E}">
        <p14:creationId xmlns:p14="http://schemas.microsoft.com/office/powerpoint/2010/main" val="3256683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A239F5-9834-4831-84B3-AF7EE1C8D1CC}" type="datetimeFigureOut">
              <a:rPr lang="en-IN" smtClean="0"/>
              <a:t>15-07-2025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3666FE-A585-47B2-B8A1-AB609C9A672C}" type="slidenum">
              <a:rPr lang="en-IN" smtClean="0"/>
              <a:t>‹#›</a:t>
            </a:fld>
            <a:endParaRPr lang="en-IN"/>
          </a:p>
        </p:txBody>
      </p:sp>
    </p:spTree>
    <p:extLst>
      <p:ext uri="{BB962C8B-B14F-4D97-AF65-F5344CB8AC3E}">
        <p14:creationId xmlns:p14="http://schemas.microsoft.com/office/powerpoint/2010/main" val="344764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AA239F5-9834-4831-84B3-AF7EE1C8D1CC}"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3666FE-A585-47B2-B8A1-AB609C9A672C}" type="slidenum">
              <a:rPr lang="en-IN" smtClean="0"/>
              <a:t>‹#›</a:t>
            </a:fld>
            <a:endParaRPr lang="en-IN"/>
          </a:p>
        </p:txBody>
      </p:sp>
    </p:spTree>
    <p:extLst>
      <p:ext uri="{BB962C8B-B14F-4D97-AF65-F5344CB8AC3E}">
        <p14:creationId xmlns:p14="http://schemas.microsoft.com/office/powerpoint/2010/main" val="3539735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AA239F5-9834-4831-84B3-AF7EE1C8D1CC}" type="datetimeFigureOut">
              <a:rPr lang="en-IN" smtClean="0"/>
              <a:t>15-07-2025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3666FE-A585-47B2-B8A1-AB609C9A672C}" type="slidenum">
              <a:rPr lang="en-IN" smtClean="0"/>
              <a:t>‹#›</a:t>
            </a:fld>
            <a:endParaRPr lang="en-IN"/>
          </a:p>
        </p:txBody>
      </p:sp>
    </p:spTree>
    <p:extLst>
      <p:ext uri="{BB962C8B-B14F-4D97-AF65-F5344CB8AC3E}">
        <p14:creationId xmlns:p14="http://schemas.microsoft.com/office/powerpoint/2010/main" val="3428214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AA239F5-9834-4831-84B3-AF7EE1C8D1CC}" type="datetimeFigureOut">
              <a:rPr lang="en-IN" smtClean="0"/>
              <a:t>15-07-2025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3666FE-A585-47B2-B8A1-AB609C9A672C}" type="slidenum">
              <a:rPr lang="en-IN" smtClean="0"/>
              <a:t>‹#›</a:t>
            </a:fld>
            <a:endParaRPr lang="en-IN"/>
          </a:p>
        </p:txBody>
      </p:sp>
    </p:spTree>
    <p:extLst>
      <p:ext uri="{BB962C8B-B14F-4D97-AF65-F5344CB8AC3E}">
        <p14:creationId xmlns:p14="http://schemas.microsoft.com/office/powerpoint/2010/main" val="748592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A239F5-9834-4831-84B3-AF7EE1C8D1CC}" type="datetimeFigureOut">
              <a:rPr lang="en-IN" smtClean="0"/>
              <a:t>15-07-2025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3666FE-A585-47B2-B8A1-AB609C9A672C}" type="slidenum">
              <a:rPr lang="en-IN" smtClean="0"/>
              <a:t>‹#›</a:t>
            </a:fld>
            <a:endParaRPr lang="en-IN"/>
          </a:p>
        </p:txBody>
      </p:sp>
    </p:spTree>
    <p:extLst>
      <p:ext uri="{BB962C8B-B14F-4D97-AF65-F5344CB8AC3E}">
        <p14:creationId xmlns:p14="http://schemas.microsoft.com/office/powerpoint/2010/main" val="2637766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A239F5-9834-4831-84B3-AF7EE1C8D1CC}"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3666FE-A585-47B2-B8A1-AB609C9A672C}" type="slidenum">
              <a:rPr lang="en-IN" smtClean="0"/>
              <a:t>‹#›</a:t>
            </a:fld>
            <a:endParaRPr lang="en-IN"/>
          </a:p>
        </p:txBody>
      </p:sp>
    </p:spTree>
    <p:extLst>
      <p:ext uri="{BB962C8B-B14F-4D97-AF65-F5344CB8AC3E}">
        <p14:creationId xmlns:p14="http://schemas.microsoft.com/office/powerpoint/2010/main" val="461047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A239F5-9834-4831-84B3-AF7EE1C8D1CC}" type="datetimeFigureOut">
              <a:rPr lang="en-IN" smtClean="0"/>
              <a:t>15-07-2025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3666FE-A585-47B2-B8A1-AB609C9A672C}" type="slidenum">
              <a:rPr lang="en-IN" smtClean="0"/>
              <a:t>‹#›</a:t>
            </a:fld>
            <a:endParaRPr lang="en-IN"/>
          </a:p>
        </p:txBody>
      </p:sp>
    </p:spTree>
    <p:extLst>
      <p:ext uri="{BB962C8B-B14F-4D97-AF65-F5344CB8AC3E}">
        <p14:creationId xmlns:p14="http://schemas.microsoft.com/office/powerpoint/2010/main" val="221383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239F5-9834-4831-84B3-AF7EE1C8D1CC}" type="datetimeFigureOut">
              <a:rPr lang="en-IN" smtClean="0"/>
              <a:t>15-07-2025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666FE-A585-47B2-B8A1-AB609C9A672C}" type="slidenum">
              <a:rPr lang="en-IN" smtClean="0"/>
              <a:t>‹#›</a:t>
            </a:fld>
            <a:endParaRPr lang="en-IN"/>
          </a:p>
        </p:txBody>
      </p:sp>
    </p:spTree>
    <p:extLst>
      <p:ext uri="{BB962C8B-B14F-4D97-AF65-F5344CB8AC3E}">
        <p14:creationId xmlns:p14="http://schemas.microsoft.com/office/powerpoint/2010/main" val="1904774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takeuforward.org/data-structure/dynamic-programming-introduc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q.opengenus.org/box-stacking-problem/" TargetMode="External"/><Relationship Id="rId2" Type="http://schemas.openxmlformats.org/officeDocument/2006/relationships/hyperlink" Target="https://people.computing.clemson.edu/~bcdean/dp_practice/" TargetMode="Externa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hackerrank.com/contests/srin-aadc03/challenges/classic-01-knapsack/problem" TargetMode="External"/><Relationship Id="rId2" Type="http://schemas.openxmlformats.org/officeDocument/2006/relationships/hyperlink" Target="https://practice.geeksforgeeks.org/problems/0-1-knapsack-problem/0"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hackerrank.com/contests/cse-830-homework-3/challenges/edit-distance" TargetMode="External"/><Relationship Id="rId2" Type="http://schemas.openxmlformats.org/officeDocument/2006/relationships/hyperlink" Target="https://practice.geeksforgeeks.org/problems/edit-distance3702/1"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mathsathome.com/the-binomial-expansion/"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8.jpeg"/><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43.xml.rels><?xml version="1.0" encoding="UTF-8" standalone="yes"?>
<Relationships xmlns="http://schemas.openxmlformats.org/package/2006/relationships"><Relationship Id="rId2" Type="http://schemas.openxmlformats.org/officeDocument/2006/relationships/hyperlink" Target="https://practice.geeksforgeeks.org/problems/longest-common-increasing-subsequence1437/1"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hackerrank.com/challenges/dynamic-programming-classics-the-longest-common-subsequence/problem" TargetMode="External"/><Relationship Id="rId7" Type="http://schemas.openxmlformats.org/officeDocument/2006/relationships/hyperlink" Target="https://practice.geeksforgeeks.org/problems/bell-numbers/0" TargetMode="External"/><Relationship Id="rId2" Type="http://schemas.openxmlformats.org/officeDocument/2006/relationships/hyperlink" Target="https://practice.geeksforgeeks.org/problems/longest-common-subsequence/0" TargetMode="External"/><Relationship Id="rId1" Type="http://schemas.openxmlformats.org/officeDocument/2006/relationships/slideLayout" Target="../slideLayouts/slideLayout7.xml"/><Relationship Id="rId6" Type="http://schemas.openxmlformats.org/officeDocument/2006/relationships/hyperlink" Target="https://practice.geeksforgeeks.org/problems/count-all-possible-paths-from-top-left-to-bottom-right/0/?category%5b%5d=Dynamic%20Programming&amp;difficulty%5b%5d=0&amp;page=2&amp;query=category%5b%5dDynamic%20Programmingdifficulty%5b%5d0page2" TargetMode="External"/><Relationship Id="rId5" Type="http://schemas.openxmlformats.org/officeDocument/2006/relationships/hyperlink" Target="https://practice.geeksforgeeks.org/problems/reach-a-given-score/0/?category%5b%5d=Dynamic%20Programming&amp;page=1&amp;query=category%5b%5dDynamic%20Programmingpage1" TargetMode="External"/><Relationship Id="rId4" Type="http://schemas.openxmlformats.org/officeDocument/2006/relationships/hyperlink" Target="https://practice.geeksforgeeks.org/problems/print-all-lcs-sequences3413/1"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hackerrank.com/challenges/maxsubarray" TargetMode="External"/><Relationship Id="rId2" Type="http://schemas.openxmlformats.org/officeDocument/2006/relationships/hyperlink" Target="https://www.hackerrank.com/challenges/coin-change" TargetMode="External"/><Relationship Id="rId1" Type="http://schemas.openxmlformats.org/officeDocument/2006/relationships/slideLayout" Target="../slideLayouts/slideLayout7.xml"/><Relationship Id="rId6" Type="http://schemas.openxmlformats.org/officeDocument/2006/relationships/hyperlink" Target="https://www.hackerrank.com/challenges/play-game" TargetMode="External"/><Relationship Id="rId5" Type="http://schemas.openxmlformats.org/officeDocument/2006/relationships/hyperlink" Target="https://www.hackerrank.com/challenges/red-john-is-back" TargetMode="External"/><Relationship Id="rId4" Type="http://schemas.openxmlformats.org/officeDocument/2006/relationships/hyperlink" Target="https://www.hackerrank.com/challenges/xor-and-sum"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practice.geeksforgeeks.org/problems/count-of-strings-that-can-be-formed-using-a-b-and-c-under-given-constraints/0" TargetMode="External"/><Relationship Id="rId3" Type="http://schemas.openxmlformats.org/officeDocument/2006/relationships/hyperlink" Target="https://practice.geeksforgeeks.org/problems/lcs-of-0-k-repeated-string/0" TargetMode="External"/><Relationship Id="rId7" Type="http://schemas.openxmlformats.org/officeDocument/2006/relationships/hyperlink" Target="https://practice.geeksforgeeks.org/problems/subset-with-sum-divisible-by-m2546/1" TargetMode="External"/><Relationship Id="rId2" Type="http://schemas.openxmlformats.org/officeDocument/2006/relationships/hyperlink" Target="https://practice.geeksforgeeks.org/problems/check-if-any-valid-sequence-is-divisible-by-m/0" TargetMode="External"/><Relationship Id="rId1" Type="http://schemas.openxmlformats.org/officeDocument/2006/relationships/slideLayout" Target="../slideLayouts/slideLayout7.xml"/><Relationship Id="rId6" Type="http://schemas.openxmlformats.org/officeDocument/2006/relationships/hyperlink" Target="https://practice.geeksforgeeks.org/problems/minimum-steps-to-delete-a-string2956/1" TargetMode="External"/><Relationship Id="rId5" Type="http://schemas.openxmlformats.org/officeDocument/2006/relationships/hyperlink" Target="https://practice.geeksforgeeks.org/problems/minimum-insertions-to-sort-an-array0535/1" TargetMode="External"/><Relationship Id="rId4" Type="http://schemas.openxmlformats.org/officeDocument/2006/relationships/hyperlink" Target="https://practice.geeksforgeeks.org/problems/minimum-number-of-deletions-and-insertions0209/1"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practice.geeksforgeeks.org/problems/number-of-coins1824/1" TargetMode="External"/><Relationship Id="rId3" Type="http://schemas.openxmlformats.org/officeDocument/2006/relationships/hyperlink" Target="https://practice.geeksforgeeks.org/problems/size-of-array-after-repeated-deletion-of-lis/0" TargetMode="External"/><Relationship Id="rId7" Type="http://schemas.openxmlformats.org/officeDocument/2006/relationships/hyperlink" Target="https://practice.geeksforgeeks.org/problems/pairs-with-specific-difference/0" TargetMode="External"/><Relationship Id="rId2" Type="http://schemas.openxmlformats.org/officeDocument/2006/relationships/hyperlink" Target="https://practice.geeksforgeeks.org/problems/shortest-uncommon-subsequence/0" TargetMode="External"/><Relationship Id="rId1" Type="http://schemas.openxmlformats.org/officeDocument/2006/relationships/slideLayout" Target="../slideLayouts/slideLayout7.xml"/><Relationship Id="rId6" Type="http://schemas.openxmlformats.org/officeDocument/2006/relationships/hyperlink" Target="https://practice.geeksforgeeks.org/problems/count-increasing-subsequences/0" TargetMode="External"/><Relationship Id="rId5" Type="http://schemas.openxmlformats.org/officeDocument/2006/relationships/hyperlink" Target="https://practice.geeksforgeeks.org/problems/maximum-sum-increasing-subsequence4749/1" TargetMode="External"/><Relationship Id="rId4" Type="http://schemas.openxmlformats.org/officeDocument/2006/relationships/hyperlink" Target="https://practice.geeksforgeeks.org/problems/find-number-of-times-a-string-occurs-as-a-subsequence3020/1"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practice.geeksforgeeks.org/problems/minimum-sum-partition3317/1" TargetMode="External"/><Relationship Id="rId2" Type="http://schemas.openxmlformats.org/officeDocument/2006/relationships/hyperlink" Target="https://practice.geeksforgeeks.org/problems/subset-sum-problem2014/1"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practice.geeksforgeeks.org/problems/friends-pairing-problem5425/1#:~:text=If%20you%20are%20facing%20any,please%20click%20to%20join%20directly.&amp;text=Given%20N%20friends%2C%20each%20one,or%20can%20be%20paired%20u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practice.geeksforgeeks.org/problems/pascal-triangle0652/1"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3F29-BC71-BB2D-4F97-821B759C83F4}"/>
              </a:ext>
            </a:extLst>
          </p:cNvPr>
          <p:cNvSpPr>
            <a:spLocks noGrp="1"/>
          </p:cNvSpPr>
          <p:nvPr>
            <p:ph type="ctrTitle"/>
          </p:nvPr>
        </p:nvSpPr>
        <p:spPr>
          <a:xfrm>
            <a:off x="1524000" y="1122363"/>
            <a:ext cx="9144000" cy="2387600"/>
          </a:xfrm>
        </p:spPr>
        <p:txBody>
          <a:bodyPr>
            <a:normAutofit fontScale="90000"/>
          </a:bodyPr>
          <a:lstStyle/>
          <a:p>
            <a:r>
              <a:rPr lang="en-IN"/>
              <a:t>Dynamic Programming Problems</a:t>
            </a:r>
            <a:br>
              <a:rPr lang="en-IN"/>
            </a:br>
            <a:r>
              <a:rPr lang="en-IN"/>
              <a:t>UNIT V</a:t>
            </a:r>
            <a:endParaRPr lang="en-IN" dirty="0"/>
          </a:p>
        </p:txBody>
      </p:sp>
      <p:sp>
        <p:nvSpPr>
          <p:cNvPr id="3" name="Subtitle 2">
            <a:extLst>
              <a:ext uri="{FF2B5EF4-FFF2-40B4-BE49-F238E27FC236}">
                <a16:creationId xmlns:a16="http://schemas.microsoft.com/office/drawing/2014/main" id="{C9822F7D-C236-780A-2511-7E034E3D96B9}"/>
              </a:ext>
            </a:extLst>
          </p:cNvPr>
          <p:cNvSpPr>
            <a:spLocks noGrp="1"/>
          </p:cNvSpPr>
          <p:nvPr>
            <p:ph type="subTitle" idx="1"/>
          </p:nvPr>
        </p:nvSpPr>
        <p:spPr>
          <a:xfrm>
            <a:off x="1524000" y="3602038"/>
            <a:ext cx="9144000" cy="1655762"/>
          </a:xfrm>
        </p:spPr>
        <p:txBody>
          <a:bodyPr/>
          <a:lstStyle/>
          <a:p>
            <a:r>
              <a:rPr lang="en-IN">
                <a:hlinkClick r:id="rId2"/>
              </a:rPr>
              <a:t>https://takeuforward.org/data-structure/dynamic-programming-introduction/</a:t>
            </a:r>
            <a:r>
              <a:rPr lang="en-IN"/>
              <a:t> </a:t>
            </a:r>
            <a:endParaRPr lang="en-IN" dirty="0"/>
          </a:p>
        </p:txBody>
      </p:sp>
    </p:spTree>
    <p:extLst>
      <p:ext uri="{BB962C8B-B14F-4D97-AF65-F5344CB8AC3E}">
        <p14:creationId xmlns:p14="http://schemas.microsoft.com/office/powerpoint/2010/main" val="1083536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931418" y="443984"/>
            <a:ext cx="3013967" cy="523220"/>
          </a:xfrm>
          <a:prstGeom prst="rect">
            <a:avLst/>
          </a:prstGeom>
        </p:spPr>
        <p:txBody>
          <a:bodyPr wrap="none">
            <a:spAutoFit/>
          </a:bodyPr>
          <a:lstStyle/>
          <a:p>
            <a:pPr algn="ctr" fontAlgn="base"/>
            <a:r>
              <a:rPr lang="en-IN" sz="2800" b="1" u="sng" dirty="0">
                <a:latin typeface="Roboto"/>
              </a:rPr>
              <a:t>5.2: Box Stacking</a:t>
            </a:r>
          </a:p>
        </p:txBody>
      </p:sp>
      <p:sp>
        <p:nvSpPr>
          <p:cNvPr id="3" name="Rectangle 2"/>
          <p:cNvSpPr/>
          <p:nvPr/>
        </p:nvSpPr>
        <p:spPr>
          <a:xfrm>
            <a:off x="317500" y="1309985"/>
            <a:ext cx="11188700" cy="4401205"/>
          </a:xfrm>
          <a:prstGeom prst="rect">
            <a:avLst/>
          </a:prstGeom>
        </p:spPr>
        <p:txBody>
          <a:bodyPr wrap="square">
            <a:spAutoFit/>
          </a:bodyPr>
          <a:lstStyle/>
          <a:p>
            <a:pPr marL="457200" indent="-457200" algn="just">
              <a:buFont typeface="Arial" panose="020B0604020202020204" pitchFamily="34" charset="0"/>
              <a:buChar char="•"/>
            </a:pPr>
            <a:r>
              <a:rPr lang="en-US" sz="2800" b="0" i="0" dirty="0">
                <a:solidFill>
                  <a:srgbClr val="273239"/>
                </a:solidFill>
                <a:effectLst/>
                <a:latin typeface="Nunito" pitchFamily="2" charset="0"/>
              </a:rPr>
              <a:t>You are given a set of n types of rectangular 3-D boxes, where the </a:t>
            </a:r>
            <a:r>
              <a:rPr lang="en-US" sz="2800" b="0" i="0" dirty="0" err="1">
                <a:solidFill>
                  <a:srgbClr val="273239"/>
                </a:solidFill>
                <a:effectLst/>
                <a:latin typeface="Nunito" pitchFamily="2" charset="0"/>
              </a:rPr>
              <a:t>i</a:t>
            </a:r>
            <a:r>
              <a:rPr lang="en-US" sz="2800" b="0" i="0" dirty="0">
                <a:solidFill>
                  <a:srgbClr val="273239"/>
                </a:solidFill>
                <a:effectLst/>
                <a:latin typeface="Nunito" pitchFamily="2" charset="0"/>
              </a:rPr>
              <a:t> </a:t>
            </a:r>
            <a:r>
              <a:rPr lang="en-US" sz="2800" b="0" i="0" baseline="30000" dirty="0" err="1">
                <a:solidFill>
                  <a:srgbClr val="273239"/>
                </a:solidFill>
                <a:effectLst/>
                <a:latin typeface="Nunito" pitchFamily="2" charset="0"/>
              </a:rPr>
              <a:t>th</a:t>
            </a:r>
            <a:r>
              <a:rPr lang="en-US" sz="2800" b="0" i="0" dirty="0">
                <a:solidFill>
                  <a:srgbClr val="273239"/>
                </a:solidFill>
                <a:effectLst/>
                <a:latin typeface="Nunito" pitchFamily="2" charset="0"/>
              </a:rPr>
              <a:t> box has height h(</a:t>
            </a:r>
            <a:r>
              <a:rPr lang="en-US" sz="2800" b="0" i="0" dirty="0" err="1">
                <a:solidFill>
                  <a:srgbClr val="273239"/>
                </a:solidFill>
                <a:effectLst/>
                <a:latin typeface="Nunito" pitchFamily="2" charset="0"/>
              </a:rPr>
              <a:t>i</a:t>
            </a:r>
            <a:r>
              <a:rPr lang="en-US" sz="2800" b="0" i="0" dirty="0">
                <a:solidFill>
                  <a:srgbClr val="273239"/>
                </a:solidFill>
                <a:effectLst/>
                <a:latin typeface="Nunito" pitchFamily="2" charset="0"/>
              </a:rPr>
              <a:t>), width w(</a:t>
            </a:r>
            <a:r>
              <a:rPr lang="en-US" sz="2800" b="0" i="0" dirty="0" err="1">
                <a:solidFill>
                  <a:srgbClr val="273239"/>
                </a:solidFill>
                <a:effectLst/>
                <a:latin typeface="Nunito" pitchFamily="2" charset="0"/>
              </a:rPr>
              <a:t>i</a:t>
            </a:r>
            <a:r>
              <a:rPr lang="en-US" sz="2800" b="0" i="0" dirty="0">
                <a:solidFill>
                  <a:srgbClr val="273239"/>
                </a:solidFill>
                <a:effectLst/>
                <a:latin typeface="Nunito" pitchFamily="2" charset="0"/>
              </a:rPr>
              <a:t>) and depth d(</a:t>
            </a:r>
            <a:r>
              <a:rPr lang="en-US" sz="2800" b="0" i="0" dirty="0" err="1">
                <a:solidFill>
                  <a:srgbClr val="273239"/>
                </a:solidFill>
                <a:effectLst/>
                <a:latin typeface="Nunito" pitchFamily="2" charset="0"/>
              </a:rPr>
              <a:t>i</a:t>
            </a:r>
            <a:r>
              <a:rPr lang="en-US" sz="2800" b="0" i="0" dirty="0">
                <a:solidFill>
                  <a:srgbClr val="273239"/>
                </a:solidFill>
                <a:effectLst/>
                <a:latin typeface="Nunito" pitchFamily="2" charset="0"/>
              </a:rPr>
              <a:t>) (all real numbers). </a:t>
            </a:r>
          </a:p>
          <a:p>
            <a:pPr marL="457200" indent="-457200" algn="just">
              <a:buFont typeface="Arial" panose="020B0604020202020204" pitchFamily="34" charset="0"/>
              <a:buChar char="•"/>
            </a:pPr>
            <a:r>
              <a:rPr lang="en-US" sz="2800" b="0" i="0" dirty="0">
                <a:solidFill>
                  <a:srgbClr val="273239"/>
                </a:solidFill>
                <a:effectLst/>
                <a:latin typeface="Nunito" pitchFamily="2" charset="0"/>
              </a:rPr>
              <a:t>You want to create a stack of boxes which is as tall as possible, but you can only stack a box on top of another box if the dimensions of the 2-D base of the lower box are each strictly larger than those of the 2-D base of the higher box. </a:t>
            </a:r>
          </a:p>
          <a:p>
            <a:pPr marL="457200" indent="-457200" algn="just">
              <a:buFont typeface="Arial" panose="020B0604020202020204" pitchFamily="34" charset="0"/>
              <a:buChar char="•"/>
            </a:pPr>
            <a:r>
              <a:rPr lang="en-US" sz="2800" b="0" i="0" dirty="0">
                <a:solidFill>
                  <a:srgbClr val="273239"/>
                </a:solidFill>
                <a:effectLst/>
                <a:latin typeface="Nunito" pitchFamily="2" charset="0"/>
              </a:rPr>
              <a:t>Of course, you can rotate a box so that any side functions as its base. It is also allowable to use multiple instances of the same type of box. </a:t>
            </a:r>
            <a:endParaRPr lang="en-IN" sz="2800" dirty="0"/>
          </a:p>
        </p:txBody>
      </p:sp>
      <p:sp>
        <p:nvSpPr>
          <p:cNvPr id="5" name="TextBox 4">
            <a:extLst>
              <a:ext uri="{FF2B5EF4-FFF2-40B4-BE49-F238E27FC236}">
                <a16:creationId xmlns:a16="http://schemas.microsoft.com/office/drawing/2014/main" id="{080D373E-0689-F693-D713-D422D0168AEA}"/>
              </a:ext>
            </a:extLst>
          </p:cNvPr>
          <p:cNvSpPr txBox="1"/>
          <p:nvPr/>
        </p:nvSpPr>
        <p:spPr>
          <a:xfrm>
            <a:off x="2190750" y="5987534"/>
            <a:ext cx="6096000" cy="923330"/>
          </a:xfrm>
          <a:prstGeom prst="rect">
            <a:avLst/>
          </a:prstGeom>
          <a:noFill/>
        </p:spPr>
        <p:txBody>
          <a:bodyPr wrap="square">
            <a:spAutoFit/>
          </a:bodyPr>
          <a:lstStyle/>
          <a:p>
            <a:r>
              <a:rPr lang="en-IN" dirty="0">
                <a:hlinkClick r:id="rId2"/>
              </a:rPr>
              <a:t>https://people.computing.clemson.edu/~bcdean/dp_practice/</a:t>
            </a:r>
            <a:r>
              <a:rPr lang="en-IN" dirty="0"/>
              <a:t> </a:t>
            </a:r>
          </a:p>
          <a:p>
            <a:endParaRPr lang="en-IN" dirty="0"/>
          </a:p>
          <a:p>
            <a:r>
              <a:rPr lang="en-IN" dirty="0">
                <a:hlinkClick r:id="rId3"/>
              </a:rPr>
              <a:t>https://iq.opengenus.org/box-stacking-problem/</a:t>
            </a:r>
            <a:r>
              <a:rPr lang="en-IN" dirty="0"/>
              <a:t> </a:t>
            </a:r>
          </a:p>
        </p:txBody>
      </p:sp>
      <p:pic>
        <p:nvPicPr>
          <p:cNvPr id="1026" name="Picture 2" descr="Box Stacking Problem">
            <a:extLst>
              <a:ext uri="{FF2B5EF4-FFF2-40B4-BE49-F238E27FC236}">
                <a16:creationId xmlns:a16="http://schemas.microsoft.com/office/drawing/2014/main" id="{69D02C2F-CE5A-6133-96A5-72012C099C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4428" y="5159600"/>
            <a:ext cx="1823544" cy="1698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363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8F69A-F6EF-3432-0F96-EF143A7F3182}"/>
              </a:ext>
            </a:extLst>
          </p:cNvPr>
          <p:cNvPicPr>
            <a:picLocks noChangeAspect="1"/>
          </p:cNvPicPr>
          <p:nvPr/>
        </p:nvPicPr>
        <p:blipFill>
          <a:blip r:embed="rId2"/>
          <a:stretch>
            <a:fillRect/>
          </a:stretch>
        </p:blipFill>
        <p:spPr>
          <a:xfrm>
            <a:off x="763449" y="0"/>
            <a:ext cx="10665102" cy="6858000"/>
          </a:xfrm>
          <a:prstGeom prst="rect">
            <a:avLst/>
          </a:prstGeom>
        </p:spPr>
      </p:pic>
    </p:spTree>
    <p:extLst>
      <p:ext uri="{BB962C8B-B14F-4D97-AF65-F5344CB8AC3E}">
        <p14:creationId xmlns:p14="http://schemas.microsoft.com/office/powerpoint/2010/main" val="3272884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C80844-D601-DF95-C21A-24931D14BAE9}"/>
              </a:ext>
            </a:extLst>
          </p:cNvPr>
          <p:cNvPicPr>
            <a:picLocks noChangeAspect="1"/>
          </p:cNvPicPr>
          <p:nvPr/>
        </p:nvPicPr>
        <p:blipFill>
          <a:blip r:embed="rId2"/>
          <a:stretch>
            <a:fillRect/>
          </a:stretch>
        </p:blipFill>
        <p:spPr>
          <a:xfrm>
            <a:off x="1194616" y="0"/>
            <a:ext cx="9802767" cy="6858000"/>
          </a:xfrm>
          <a:prstGeom prst="rect">
            <a:avLst/>
          </a:prstGeom>
        </p:spPr>
      </p:pic>
    </p:spTree>
    <p:extLst>
      <p:ext uri="{BB962C8B-B14F-4D97-AF65-F5344CB8AC3E}">
        <p14:creationId xmlns:p14="http://schemas.microsoft.com/office/powerpoint/2010/main" val="1367583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DE01A-ABB0-2474-D1E8-1CB430AF0C26}"/>
              </a:ext>
            </a:extLst>
          </p:cNvPr>
          <p:cNvPicPr>
            <a:picLocks noChangeAspect="1"/>
          </p:cNvPicPr>
          <p:nvPr/>
        </p:nvPicPr>
        <p:blipFill>
          <a:blip r:embed="rId2"/>
          <a:stretch>
            <a:fillRect/>
          </a:stretch>
        </p:blipFill>
        <p:spPr>
          <a:xfrm>
            <a:off x="1221365" y="0"/>
            <a:ext cx="9749270" cy="6858000"/>
          </a:xfrm>
          <a:prstGeom prst="rect">
            <a:avLst/>
          </a:prstGeom>
        </p:spPr>
      </p:pic>
    </p:spTree>
    <p:extLst>
      <p:ext uri="{BB962C8B-B14F-4D97-AF65-F5344CB8AC3E}">
        <p14:creationId xmlns:p14="http://schemas.microsoft.com/office/powerpoint/2010/main" val="1810424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83C5D-CCDB-C2EC-97D9-8A4F5CE42984}"/>
              </a:ext>
            </a:extLst>
          </p:cNvPr>
          <p:cNvPicPr>
            <a:picLocks noChangeAspect="1"/>
          </p:cNvPicPr>
          <p:nvPr/>
        </p:nvPicPr>
        <p:blipFill>
          <a:blip r:embed="rId2"/>
          <a:stretch>
            <a:fillRect/>
          </a:stretch>
        </p:blipFill>
        <p:spPr>
          <a:xfrm>
            <a:off x="96636" y="0"/>
            <a:ext cx="10320051" cy="6858000"/>
          </a:xfrm>
          <a:prstGeom prst="rect">
            <a:avLst/>
          </a:prstGeom>
        </p:spPr>
      </p:pic>
      <p:sp>
        <p:nvSpPr>
          <p:cNvPr id="6" name="TextBox 5">
            <a:extLst>
              <a:ext uri="{FF2B5EF4-FFF2-40B4-BE49-F238E27FC236}">
                <a16:creationId xmlns:a16="http://schemas.microsoft.com/office/drawing/2014/main" id="{63B9A595-AEDB-8ED9-2567-56227BB1B0D4}"/>
              </a:ext>
            </a:extLst>
          </p:cNvPr>
          <p:cNvSpPr txBox="1"/>
          <p:nvPr/>
        </p:nvSpPr>
        <p:spPr>
          <a:xfrm>
            <a:off x="7033714" y="5657671"/>
            <a:ext cx="4778423" cy="120032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For n 2^n possible subsets.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t>Since there are </a:t>
            </a:r>
            <a:r>
              <a:rPr lang="en-US" dirty="0" err="1"/>
              <a:t>nnn</a:t>
            </a:r>
            <a:r>
              <a:rPr lang="en-US" dirty="0"/>
              <a:t> elements in the set and each element has 2 choices (include or exclude),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354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F5D7D-A316-3269-0DF1-237C782E7739}"/>
              </a:ext>
            </a:extLst>
          </p:cNvPr>
          <p:cNvPicPr>
            <a:picLocks noChangeAspect="1"/>
          </p:cNvPicPr>
          <p:nvPr/>
        </p:nvPicPr>
        <p:blipFill>
          <a:blip r:embed="rId2"/>
          <a:stretch>
            <a:fillRect/>
          </a:stretch>
        </p:blipFill>
        <p:spPr>
          <a:xfrm>
            <a:off x="1566382" y="0"/>
            <a:ext cx="9059236" cy="6858000"/>
          </a:xfrm>
          <a:prstGeom prst="rect">
            <a:avLst/>
          </a:prstGeom>
        </p:spPr>
      </p:pic>
    </p:spTree>
    <p:extLst>
      <p:ext uri="{BB962C8B-B14F-4D97-AF65-F5344CB8AC3E}">
        <p14:creationId xmlns:p14="http://schemas.microsoft.com/office/powerpoint/2010/main" val="3560777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98298-FF9D-E20B-F6DD-381D251FD2A2}"/>
              </a:ext>
            </a:extLst>
          </p:cNvPr>
          <p:cNvPicPr>
            <a:picLocks noChangeAspect="1"/>
          </p:cNvPicPr>
          <p:nvPr/>
        </p:nvPicPr>
        <p:blipFill>
          <a:blip r:embed="rId2"/>
          <a:stretch>
            <a:fillRect/>
          </a:stretch>
        </p:blipFill>
        <p:spPr>
          <a:xfrm>
            <a:off x="1293091" y="0"/>
            <a:ext cx="9605818" cy="6858000"/>
          </a:xfrm>
          <a:prstGeom prst="rect">
            <a:avLst/>
          </a:prstGeom>
        </p:spPr>
      </p:pic>
    </p:spTree>
    <p:extLst>
      <p:ext uri="{BB962C8B-B14F-4D97-AF65-F5344CB8AC3E}">
        <p14:creationId xmlns:p14="http://schemas.microsoft.com/office/powerpoint/2010/main" val="2168186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C2768-A3A0-EDFE-4E47-54E515486C37}"/>
              </a:ext>
            </a:extLst>
          </p:cNvPr>
          <p:cNvPicPr>
            <a:picLocks noChangeAspect="1"/>
          </p:cNvPicPr>
          <p:nvPr/>
        </p:nvPicPr>
        <p:blipFill>
          <a:blip r:embed="rId2"/>
          <a:stretch>
            <a:fillRect/>
          </a:stretch>
        </p:blipFill>
        <p:spPr>
          <a:xfrm>
            <a:off x="1561496" y="0"/>
            <a:ext cx="9069007" cy="6858000"/>
          </a:xfrm>
          <a:prstGeom prst="rect">
            <a:avLst/>
          </a:prstGeom>
        </p:spPr>
      </p:pic>
    </p:spTree>
    <p:extLst>
      <p:ext uri="{BB962C8B-B14F-4D97-AF65-F5344CB8AC3E}">
        <p14:creationId xmlns:p14="http://schemas.microsoft.com/office/powerpoint/2010/main" val="2455871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3CAAB-62A0-8271-3C43-40CD37E6DFB4}"/>
              </a:ext>
            </a:extLst>
          </p:cNvPr>
          <p:cNvPicPr>
            <a:picLocks noChangeAspect="1"/>
          </p:cNvPicPr>
          <p:nvPr/>
        </p:nvPicPr>
        <p:blipFill>
          <a:blip r:embed="rId2"/>
          <a:stretch>
            <a:fillRect/>
          </a:stretch>
        </p:blipFill>
        <p:spPr>
          <a:xfrm>
            <a:off x="1361040" y="0"/>
            <a:ext cx="9469920" cy="6858000"/>
          </a:xfrm>
          <a:prstGeom prst="rect">
            <a:avLst/>
          </a:prstGeom>
        </p:spPr>
      </p:pic>
    </p:spTree>
    <p:extLst>
      <p:ext uri="{BB962C8B-B14F-4D97-AF65-F5344CB8AC3E}">
        <p14:creationId xmlns:p14="http://schemas.microsoft.com/office/powerpoint/2010/main" val="2401854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301476-C190-1FCC-6AB3-8B5EA3065BFB}"/>
              </a:ext>
            </a:extLst>
          </p:cNvPr>
          <p:cNvPicPr>
            <a:picLocks noChangeAspect="1"/>
          </p:cNvPicPr>
          <p:nvPr/>
        </p:nvPicPr>
        <p:blipFill>
          <a:blip r:embed="rId2"/>
          <a:stretch>
            <a:fillRect/>
          </a:stretch>
        </p:blipFill>
        <p:spPr>
          <a:xfrm>
            <a:off x="1248771" y="0"/>
            <a:ext cx="9232958" cy="6666931"/>
          </a:xfrm>
          <a:prstGeom prst="rect">
            <a:avLst/>
          </a:prstGeom>
        </p:spPr>
      </p:pic>
      <p:pic>
        <p:nvPicPr>
          <p:cNvPr id="7" name="Picture 6">
            <a:extLst>
              <a:ext uri="{FF2B5EF4-FFF2-40B4-BE49-F238E27FC236}">
                <a16:creationId xmlns:a16="http://schemas.microsoft.com/office/drawing/2014/main" id="{734E89CE-650C-C06A-49A8-6BAF03473EE1}"/>
              </a:ext>
            </a:extLst>
          </p:cNvPr>
          <p:cNvPicPr>
            <a:picLocks noChangeAspect="1"/>
          </p:cNvPicPr>
          <p:nvPr/>
        </p:nvPicPr>
        <p:blipFill>
          <a:blip r:embed="rId3"/>
          <a:stretch>
            <a:fillRect/>
          </a:stretch>
        </p:blipFill>
        <p:spPr>
          <a:xfrm>
            <a:off x="9238016" y="1450972"/>
            <a:ext cx="2744705" cy="1978027"/>
          </a:xfrm>
          <a:prstGeom prst="rect">
            <a:avLst/>
          </a:prstGeom>
        </p:spPr>
      </p:pic>
    </p:spTree>
    <p:extLst>
      <p:ext uri="{BB962C8B-B14F-4D97-AF65-F5344CB8AC3E}">
        <p14:creationId xmlns:p14="http://schemas.microsoft.com/office/powerpoint/2010/main" val="3032126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3CBF-8D6A-2E6B-1859-DFB0D970BA05}"/>
              </a:ext>
            </a:extLst>
          </p:cNvPr>
          <p:cNvSpPr>
            <a:spLocks noGrp="1"/>
          </p:cNvSpPr>
          <p:nvPr>
            <p:ph type="title"/>
          </p:nvPr>
        </p:nvSpPr>
        <p:spPr/>
        <p:txBody>
          <a:bodyPr/>
          <a:lstStyle/>
          <a:p>
            <a:r>
              <a:rPr lang="en-IN" dirty="0"/>
              <a:t>Index</a:t>
            </a:r>
          </a:p>
        </p:txBody>
      </p:sp>
      <p:sp>
        <p:nvSpPr>
          <p:cNvPr id="3" name="Content Placeholder 2">
            <a:extLst>
              <a:ext uri="{FF2B5EF4-FFF2-40B4-BE49-F238E27FC236}">
                <a16:creationId xmlns:a16="http://schemas.microsoft.com/office/drawing/2014/main" id="{3ED1E34F-FAC7-47E2-610F-1F538E0D0F25}"/>
              </a:ext>
            </a:extLst>
          </p:cNvPr>
          <p:cNvSpPr>
            <a:spLocks noGrp="1"/>
          </p:cNvSpPr>
          <p:nvPr>
            <p:ph idx="1"/>
          </p:nvPr>
        </p:nvSpPr>
        <p:spPr/>
        <p:txBody>
          <a:bodyPr/>
          <a:lstStyle/>
          <a:p>
            <a:r>
              <a:rPr lang="en-IN" dirty="0"/>
              <a:t>Binomial coefficient</a:t>
            </a:r>
          </a:p>
          <a:p>
            <a:r>
              <a:rPr lang="en-IN" dirty="0"/>
              <a:t>Box Stacking</a:t>
            </a:r>
          </a:p>
          <a:p>
            <a:r>
              <a:rPr lang="en-IN" dirty="0"/>
              <a:t>Integer Knapsack Problem (Duplicate Items Forbidden)</a:t>
            </a:r>
          </a:p>
          <a:p>
            <a:r>
              <a:rPr lang="en-IN" dirty="0"/>
              <a:t>Edit Distance</a:t>
            </a:r>
          </a:p>
          <a:p>
            <a:r>
              <a:rPr lang="en-IN" dirty="0"/>
              <a:t>Longest Increasing Subsequence(LIS)</a:t>
            </a:r>
          </a:p>
          <a:p>
            <a:r>
              <a:rPr lang="en-IN" dirty="0"/>
              <a:t>Longest Common Subsequence (LCS)</a:t>
            </a:r>
          </a:p>
          <a:p>
            <a:r>
              <a:rPr lang="en-IN" dirty="0"/>
              <a:t>Balanced Partition Problem</a:t>
            </a:r>
          </a:p>
        </p:txBody>
      </p:sp>
    </p:spTree>
    <p:extLst>
      <p:ext uri="{BB962C8B-B14F-4D97-AF65-F5344CB8AC3E}">
        <p14:creationId xmlns:p14="http://schemas.microsoft.com/office/powerpoint/2010/main" val="2581375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519CC-6C8C-8120-F47F-1A184254A1BB}"/>
              </a:ext>
            </a:extLst>
          </p:cNvPr>
          <p:cNvPicPr>
            <a:picLocks noChangeAspect="1"/>
          </p:cNvPicPr>
          <p:nvPr/>
        </p:nvPicPr>
        <p:blipFill>
          <a:blip r:embed="rId2"/>
          <a:stretch>
            <a:fillRect/>
          </a:stretch>
        </p:blipFill>
        <p:spPr>
          <a:xfrm>
            <a:off x="956671" y="0"/>
            <a:ext cx="10278657" cy="6858000"/>
          </a:xfrm>
          <a:prstGeom prst="rect">
            <a:avLst/>
          </a:prstGeom>
        </p:spPr>
      </p:pic>
    </p:spTree>
    <p:extLst>
      <p:ext uri="{BB962C8B-B14F-4D97-AF65-F5344CB8AC3E}">
        <p14:creationId xmlns:p14="http://schemas.microsoft.com/office/powerpoint/2010/main" val="597776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C0529-76DD-4189-CBE7-91BBCC0A5E1A}"/>
              </a:ext>
            </a:extLst>
          </p:cNvPr>
          <p:cNvPicPr>
            <a:picLocks noChangeAspect="1"/>
          </p:cNvPicPr>
          <p:nvPr/>
        </p:nvPicPr>
        <p:blipFill>
          <a:blip r:embed="rId2"/>
          <a:stretch>
            <a:fillRect/>
          </a:stretch>
        </p:blipFill>
        <p:spPr>
          <a:xfrm>
            <a:off x="1679448" y="0"/>
            <a:ext cx="8833104" cy="6858000"/>
          </a:xfrm>
          <a:prstGeom prst="rect">
            <a:avLst/>
          </a:prstGeom>
        </p:spPr>
      </p:pic>
    </p:spTree>
    <p:extLst>
      <p:ext uri="{BB962C8B-B14F-4D97-AF65-F5344CB8AC3E}">
        <p14:creationId xmlns:p14="http://schemas.microsoft.com/office/powerpoint/2010/main" val="3690378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E0A1E3-83E7-ED07-17F7-80BC6388D7D9}"/>
              </a:ext>
            </a:extLst>
          </p:cNvPr>
          <p:cNvPicPr>
            <a:picLocks noChangeAspect="1"/>
          </p:cNvPicPr>
          <p:nvPr/>
        </p:nvPicPr>
        <p:blipFill>
          <a:blip r:embed="rId2"/>
          <a:stretch>
            <a:fillRect/>
          </a:stretch>
        </p:blipFill>
        <p:spPr>
          <a:xfrm>
            <a:off x="1452242" y="0"/>
            <a:ext cx="9287516" cy="6858000"/>
          </a:xfrm>
          <a:prstGeom prst="rect">
            <a:avLst/>
          </a:prstGeom>
        </p:spPr>
      </p:pic>
    </p:spTree>
    <p:extLst>
      <p:ext uri="{BB962C8B-B14F-4D97-AF65-F5344CB8AC3E}">
        <p14:creationId xmlns:p14="http://schemas.microsoft.com/office/powerpoint/2010/main" val="3590255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706361-A58B-7038-1294-C9DFC4632F0E}"/>
              </a:ext>
            </a:extLst>
          </p:cNvPr>
          <p:cNvPicPr>
            <a:picLocks noChangeAspect="1"/>
          </p:cNvPicPr>
          <p:nvPr/>
        </p:nvPicPr>
        <p:blipFill>
          <a:blip r:embed="rId2"/>
          <a:stretch>
            <a:fillRect/>
          </a:stretch>
        </p:blipFill>
        <p:spPr>
          <a:xfrm>
            <a:off x="32491" y="204337"/>
            <a:ext cx="12127017" cy="6449325"/>
          </a:xfrm>
          <a:prstGeom prst="rect">
            <a:avLst/>
          </a:prstGeom>
        </p:spPr>
      </p:pic>
    </p:spTree>
    <p:extLst>
      <p:ext uri="{BB962C8B-B14F-4D97-AF65-F5344CB8AC3E}">
        <p14:creationId xmlns:p14="http://schemas.microsoft.com/office/powerpoint/2010/main" val="3219143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238124" y="286822"/>
            <a:ext cx="3486852" cy="523220"/>
          </a:xfrm>
          <a:prstGeom prst="rect">
            <a:avLst/>
          </a:prstGeom>
        </p:spPr>
        <p:txBody>
          <a:bodyPr wrap="none">
            <a:spAutoFit/>
          </a:bodyPr>
          <a:lstStyle/>
          <a:p>
            <a:r>
              <a:rPr lang="en-IN" sz="2800" dirty="0">
                <a:latin typeface="Roboto"/>
              </a:rPr>
              <a:t>Method 1</a:t>
            </a:r>
            <a:r>
              <a:rPr lang="en-IN" b="1" dirty="0">
                <a:latin typeface="Roboto"/>
              </a:rPr>
              <a:t>:</a:t>
            </a:r>
            <a:r>
              <a:rPr lang="en-IN" dirty="0">
                <a:latin typeface="Roboto"/>
              </a:rPr>
              <a:t> </a:t>
            </a:r>
            <a:r>
              <a:rPr lang="en-IN" sz="2800" dirty="0">
                <a:latin typeface="Roboto"/>
              </a:rPr>
              <a:t>Recursion</a:t>
            </a:r>
            <a:r>
              <a:rPr lang="en-IN" dirty="0">
                <a:latin typeface="Roboto"/>
              </a:rPr>
              <a:t>.</a:t>
            </a:r>
            <a:endParaRPr lang="en-IN" dirty="0"/>
          </a:p>
        </p:txBody>
      </p:sp>
      <p:sp>
        <p:nvSpPr>
          <p:cNvPr id="4" name="Rectangle 3"/>
          <p:cNvSpPr/>
          <p:nvPr/>
        </p:nvSpPr>
        <p:spPr>
          <a:xfrm>
            <a:off x="370651" y="1067869"/>
            <a:ext cx="11671510" cy="5570756"/>
          </a:xfrm>
          <a:prstGeom prst="rect">
            <a:avLst/>
          </a:prstGeom>
        </p:spPr>
        <p:txBody>
          <a:bodyPr wrap="square">
            <a:spAutoFit/>
          </a:bodyPr>
          <a:lstStyle/>
          <a:p>
            <a:r>
              <a:rPr lang="en-IN" sz="2800" dirty="0">
                <a:latin typeface="Roboto"/>
              </a:rPr>
              <a:t>To consider all subsets of items, there can be two cases for every item.</a:t>
            </a:r>
          </a:p>
          <a:p>
            <a:r>
              <a:rPr lang="en-IN" sz="2800" dirty="0"/>
              <a:t>                              </a:t>
            </a:r>
          </a:p>
          <a:p>
            <a:r>
              <a:rPr lang="en-IN" sz="2800" dirty="0"/>
              <a:t>                                     </a:t>
            </a:r>
            <a:r>
              <a:rPr lang="en-IN" sz="2800" dirty="0" err="1"/>
              <a:t>knapSack</a:t>
            </a:r>
            <a:r>
              <a:rPr lang="en-IN" sz="2800" dirty="0"/>
              <a:t>(W, </a:t>
            </a:r>
            <a:r>
              <a:rPr lang="en-IN" sz="2800" dirty="0" err="1"/>
              <a:t>wt</a:t>
            </a:r>
            <a:r>
              <a:rPr lang="en-IN" sz="2800" dirty="0"/>
              <a:t>, </a:t>
            </a:r>
            <a:r>
              <a:rPr lang="en-IN" sz="2800" dirty="0" err="1"/>
              <a:t>val</a:t>
            </a:r>
            <a:r>
              <a:rPr lang="en-IN" sz="2800" dirty="0"/>
              <a:t>, n)</a:t>
            </a:r>
          </a:p>
          <a:p>
            <a:endParaRPr lang="en-IN" sz="2800" dirty="0">
              <a:latin typeface="Roboto"/>
            </a:endParaRPr>
          </a:p>
          <a:p>
            <a:pPr fontAlgn="base"/>
            <a:r>
              <a:rPr lang="en-IN" sz="2800" b="1" dirty="0"/>
              <a:t>	Case 1:</a:t>
            </a:r>
            <a:r>
              <a:rPr lang="en-IN" sz="2800" dirty="0"/>
              <a:t> The item is included in the optimal subset.</a:t>
            </a:r>
          </a:p>
          <a:p>
            <a:pPr lvl="0" fontAlgn="base"/>
            <a:r>
              <a:rPr lang="en-IN" sz="2800" dirty="0"/>
              <a:t>	</a:t>
            </a:r>
            <a:r>
              <a:rPr lang="en-IN" sz="2400" dirty="0">
                <a:solidFill>
                  <a:prstClr val="black"/>
                </a:solidFill>
              </a:rPr>
              <a:t>Value of nth item plus maximum value obtained by n-1 items and W minus the </a:t>
            </a:r>
          </a:p>
          <a:p>
            <a:pPr lvl="0" fontAlgn="base"/>
            <a:r>
              <a:rPr lang="en-IN" sz="2400" dirty="0">
                <a:solidFill>
                  <a:prstClr val="black"/>
                </a:solidFill>
              </a:rPr>
              <a:t>              weight of the nth item (including nth item)</a:t>
            </a:r>
          </a:p>
          <a:p>
            <a:pPr fontAlgn="base"/>
            <a:r>
              <a:rPr lang="en-IN" sz="2800" dirty="0"/>
              <a:t>	</a:t>
            </a:r>
            <a:r>
              <a:rPr lang="en-IN" sz="2800" dirty="0">
                <a:solidFill>
                  <a:srgbClr val="FF0000"/>
                </a:solidFill>
              </a:rPr>
              <a:t>             </a:t>
            </a:r>
            <a:r>
              <a:rPr lang="en-IN" sz="2400" dirty="0" err="1">
                <a:solidFill>
                  <a:srgbClr val="FF0000"/>
                </a:solidFill>
              </a:rPr>
              <a:t>val</a:t>
            </a:r>
            <a:r>
              <a:rPr lang="en-IN" sz="2400" dirty="0">
                <a:solidFill>
                  <a:srgbClr val="FF0000"/>
                </a:solidFill>
              </a:rPr>
              <a:t>[n - 1] + </a:t>
            </a:r>
            <a:r>
              <a:rPr lang="en-IN" sz="2400" dirty="0" err="1">
                <a:solidFill>
                  <a:srgbClr val="FF0000"/>
                </a:solidFill>
              </a:rPr>
              <a:t>knapSack</a:t>
            </a:r>
            <a:r>
              <a:rPr lang="en-IN" sz="2400" dirty="0">
                <a:solidFill>
                  <a:srgbClr val="FF0000"/>
                </a:solidFill>
              </a:rPr>
              <a:t>(W - </a:t>
            </a:r>
            <a:r>
              <a:rPr lang="en-IN" sz="2400" dirty="0" err="1">
                <a:solidFill>
                  <a:srgbClr val="FF0000"/>
                </a:solidFill>
              </a:rPr>
              <a:t>wt</a:t>
            </a:r>
            <a:r>
              <a:rPr lang="en-IN" sz="2400" dirty="0">
                <a:solidFill>
                  <a:srgbClr val="FF0000"/>
                </a:solidFill>
              </a:rPr>
              <a:t>[n - 1],  </a:t>
            </a:r>
            <a:r>
              <a:rPr lang="en-IN" sz="2400" dirty="0" err="1">
                <a:solidFill>
                  <a:srgbClr val="FF0000"/>
                </a:solidFill>
              </a:rPr>
              <a:t>wt</a:t>
            </a:r>
            <a:r>
              <a:rPr lang="en-IN" sz="2400" dirty="0">
                <a:solidFill>
                  <a:srgbClr val="FF0000"/>
                </a:solidFill>
              </a:rPr>
              <a:t>, </a:t>
            </a:r>
            <a:r>
              <a:rPr lang="en-IN" sz="2400" dirty="0" err="1">
                <a:solidFill>
                  <a:srgbClr val="FF0000"/>
                </a:solidFill>
              </a:rPr>
              <a:t>val</a:t>
            </a:r>
            <a:r>
              <a:rPr lang="en-IN" sz="2400" dirty="0">
                <a:solidFill>
                  <a:srgbClr val="FF0000"/>
                </a:solidFill>
              </a:rPr>
              <a:t>, n - 1)</a:t>
            </a:r>
          </a:p>
          <a:p>
            <a:pPr fontAlgn="base"/>
            <a:r>
              <a:rPr lang="en-IN" sz="2400" dirty="0"/>
              <a:t>	</a:t>
            </a:r>
          </a:p>
          <a:p>
            <a:pPr fontAlgn="base"/>
            <a:r>
              <a:rPr lang="en-IN" sz="2800" b="1" dirty="0"/>
              <a:t>	Case 2:</a:t>
            </a:r>
            <a:r>
              <a:rPr lang="en-IN" sz="2800" dirty="0"/>
              <a:t> The item is not included in the optimal set.</a:t>
            </a:r>
          </a:p>
          <a:p>
            <a:pPr lvl="0" fontAlgn="base"/>
            <a:r>
              <a:rPr lang="en-IN" sz="2800" dirty="0"/>
              <a:t>	</a:t>
            </a:r>
            <a:r>
              <a:rPr lang="en-IN" sz="2400" dirty="0">
                <a:solidFill>
                  <a:prstClr val="black"/>
                </a:solidFill>
              </a:rPr>
              <a:t>Maximum value obtained by n-1 items and W weight (excluding nth item)</a:t>
            </a:r>
          </a:p>
          <a:p>
            <a:pPr fontAlgn="base"/>
            <a:r>
              <a:rPr lang="en-IN" sz="2800" dirty="0"/>
              <a:t>		</a:t>
            </a:r>
            <a:r>
              <a:rPr lang="sv-SE" sz="2400" dirty="0">
                <a:solidFill>
                  <a:srgbClr val="FF0000"/>
                </a:solidFill>
              </a:rPr>
              <a:t>knapSack(W, wt, val, n - 1)</a:t>
            </a:r>
            <a:endParaRPr lang="en-IN" sz="2400" dirty="0">
              <a:solidFill>
                <a:srgbClr val="FF0000"/>
              </a:solidFill>
            </a:endParaRPr>
          </a:p>
          <a:p>
            <a:pPr fontAlgn="base"/>
            <a:r>
              <a:rPr lang="en-IN" sz="2800" dirty="0"/>
              <a:t>	</a:t>
            </a:r>
          </a:p>
        </p:txBody>
      </p:sp>
      <p:sp>
        <p:nvSpPr>
          <p:cNvPr id="10" name="Left Brace 9"/>
          <p:cNvSpPr/>
          <p:nvPr/>
        </p:nvSpPr>
        <p:spPr>
          <a:xfrm>
            <a:off x="671513" y="2943225"/>
            <a:ext cx="485775" cy="32289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TextBox 10"/>
          <p:cNvSpPr txBox="1"/>
          <p:nvPr/>
        </p:nvSpPr>
        <p:spPr>
          <a:xfrm>
            <a:off x="171038" y="4188380"/>
            <a:ext cx="700088" cy="369332"/>
          </a:xfrm>
          <a:prstGeom prst="rect">
            <a:avLst/>
          </a:prstGeom>
          <a:noFill/>
        </p:spPr>
        <p:txBody>
          <a:bodyPr wrap="square" rtlCol="0">
            <a:spAutoFit/>
          </a:bodyPr>
          <a:lstStyle/>
          <a:p>
            <a:r>
              <a:rPr lang="en-IN" dirty="0"/>
              <a:t>Max</a:t>
            </a:r>
          </a:p>
        </p:txBody>
      </p:sp>
    </p:spTree>
    <p:extLst>
      <p:ext uri="{BB962C8B-B14F-4D97-AF65-F5344CB8AC3E}">
        <p14:creationId xmlns:p14="http://schemas.microsoft.com/office/powerpoint/2010/main" val="4187909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1A8CFC-2F95-92A6-C2A4-F17733B88225}"/>
              </a:ext>
            </a:extLst>
          </p:cNvPr>
          <p:cNvSpPr txBox="1"/>
          <p:nvPr/>
        </p:nvSpPr>
        <p:spPr>
          <a:xfrm>
            <a:off x="0" y="58846"/>
            <a:ext cx="12007755" cy="6463308"/>
          </a:xfrm>
          <a:prstGeom prst="rect">
            <a:avLst/>
          </a:prstGeom>
          <a:noFill/>
        </p:spPr>
        <p:txBody>
          <a:bodyPr wrap="square">
            <a:spAutoFit/>
          </a:bodyPr>
          <a:lstStyle/>
          <a:p>
            <a:r>
              <a:rPr lang="en-IN" dirty="0"/>
              <a:t>function </a:t>
            </a:r>
            <a:r>
              <a:rPr lang="en-IN" b="1" dirty="0"/>
              <a:t>knapsack</a:t>
            </a:r>
            <a:r>
              <a:rPr lang="en-IN" dirty="0"/>
              <a:t>(n, capacity, weights[], values[]):</a:t>
            </a:r>
          </a:p>
          <a:p>
            <a:pPr algn="r"/>
            <a:r>
              <a:rPr lang="en-IN" dirty="0"/>
              <a:t>    </a:t>
            </a:r>
            <a:r>
              <a:rPr lang="en-IN" dirty="0">
                <a:solidFill>
                  <a:srgbClr val="FF0000"/>
                </a:solidFill>
              </a:rPr>
              <a:t>// Base case: If no items are left or the capacity is 0, return 0</a:t>
            </a:r>
          </a:p>
          <a:p>
            <a:r>
              <a:rPr lang="en-IN" dirty="0"/>
              <a:t>    if n == 0 or capacity == 0:</a:t>
            </a:r>
          </a:p>
          <a:p>
            <a:r>
              <a:rPr lang="en-IN" dirty="0"/>
              <a:t>        return 0</a:t>
            </a:r>
          </a:p>
          <a:p>
            <a:r>
              <a:rPr lang="en-IN" dirty="0"/>
              <a:t>    </a:t>
            </a:r>
          </a:p>
          <a:p>
            <a:pPr algn="r"/>
            <a:r>
              <a:rPr lang="en-IN" dirty="0"/>
              <a:t>    </a:t>
            </a:r>
            <a:r>
              <a:rPr lang="en-IN" dirty="0">
                <a:solidFill>
                  <a:srgbClr val="FF0000"/>
                </a:solidFill>
              </a:rPr>
              <a:t>// Get the weight and value of the nth item</a:t>
            </a:r>
          </a:p>
          <a:p>
            <a:r>
              <a:rPr lang="en-IN" dirty="0"/>
              <a:t>    </a:t>
            </a:r>
            <a:r>
              <a:rPr lang="en-IN" dirty="0" err="1"/>
              <a:t>weight_of_current_item</a:t>
            </a:r>
            <a:r>
              <a:rPr lang="en-IN" dirty="0"/>
              <a:t> = weights[n-1]</a:t>
            </a:r>
          </a:p>
          <a:p>
            <a:r>
              <a:rPr lang="en-IN" dirty="0"/>
              <a:t>    </a:t>
            </a:r>
            <a:r>
              <a:rPr lang="en-IN" dirty="0" err="1"/>
              <a:t>value_of_current_item</a:t>
            </a:r>
            <a:r>
              <a:rPr lang="en-IN" dirty="0"/>
              <a:t> = values[n-1]</a:t>
            </a:r>
          </a:p>
          <a:p>
            <a:r>
              <a:rPr lang="en-IN" dirty="0"/>
              <a:t>    </a:t>
            </a:r>
          </a:p>
          <a:p>
            <a:pPr algn="r"/>
            <a:r>
              <a:rPr lang="en-IN" dirty="0"/>
              <a:t>    </a:t>
            </a:r>
            <a:r>
              <a:rPr lang="en-IN" dirty="0">
                <a:solidFill>
                  <a:srgbClr val="FF0000"/>
                </a:solidFill>
              </a:rPr>
              <a:t>// If the weight of the current item is more than the capacity, we cannot include it</a:t>
            </a:r>
          </a:p>
          <a:p>
            <a:r>
              <a:rPr lang="en-IN" dirty="0"/>
              <a:t>    if </a:t>
            </a:r>
            <a:r>
              <a:rPr lang="en-IN" dirty="0" err="1"/>
              <a:t>weight_of_current_item</a:t>
            </a:r>
            <a:r>
              <a:rPr lang="en-IN" dirty="0"/>
              <a:t> &gt; capacity:</a:t>
            </a:r>
          </a:p>
          <a:p>
            <a:r>
              <a:rPr lang="en-IN" dirty="0"/>
              <a:t>	return </a:t>
            </a:r>
            <a:r>
              <a:rPr lang="en-IN" b="1" dirty="0"/>
              <a:t>knapsack</a:t>
            </a:r>
            <a:r>
              <a:rPr lang="en-IN" dirty="0"/>
              <a:t>(n-1, capacity, weights, values)	 </a:t>
            </a:r>
            <a:r>
              <a:rPr lang="en-IN" dirty="0">
                <a:solidFill>
                  <a:srgbClr val="FF0000"/>
                </a:solidFill>
              </a:rPr>
              <a:t>// Exclude the item and move to the next</a:t>
            </a:r>
          </a:p>
          <a:p>
            <a:r>
              <a:rPr lang="en-IN" dirty="0"/>
              <a:t>    </a:t>
            </a:r>
          </a:p>
          <a:p>
            <a:r>
              <a:rPr lang="en-IN" dirty="0"/>
              <a:t>    else:</a:t>
            </a:r>
          </a:p>
          <a:p>
            <a:pPr algn="r"/>
            <a:r>
              <a:rPr lang="en-IN" dirty="0"/>
              <a:t>        </a:t>
            </a:r>
            <a:r>
              <a:rPr lang="en-IN" dirty="0">
                <a:solidFill>
                  <a:srgbClr val="FF0000"/>
                </a:solidFill>
              </a:rPr>
              <a:t>// Two choices: include the current item or exclude it</a:t>
            </a:r>
          </a:p>
          <a:p>
            <a:pPr algn="r"/>
            <a:r>
              <a:rPr lang="en-IN" dirty="0">
                <a:solidFill>
                  <a:srgbClr val="FF0000"/>
                </a:solidFill>
              </a:rPr>
              <a:t>        // Choice 1: Include the item</a:t>
            </a:r>
          </a:p>
          <a:p>
            <a:r>
              <a:rPr lang="en-IN" dirty="0"/>
              <a:t>        </a:t>
            </a:r>
            <a:r>
              <a:rPr lang="en-IN" dirty="0" err="1"/>
              <a:t>include_item</a:t>
            </a:r>
            <a:r>
              <a:rPr lang="en-IN" dirty="0"/>
              <a:t> = </a:t>
            </a:r>
            <a:r>
              <a:rPr lang="en-IN" dirty="0" err="1"/>
              <a:t>value_of_current_item</a:t>
            </a:r>
            <a:r>
              <a:rPr lang="en-IN" dirty="0"/>
              <a:t> + </a:t>
            </a:r>
            <a:r>
              <a:rPr lang="en-IN" b="1" dirty="0"/>
              <a:t>knapsack</a:t>
            </a:r>
            <a:r>
              <a:rPr lang="en-IN" dirty="0"/>
              <a:t>(n-1, capacity - </a:t>
            </a:r>
            <a:r>
              <a:rPr lang="en-IN" dirty="0" err="1"/>
              <a:t>weight_of_current_item</a:t>
            </a:r>
            <a:r>
              <a:rPr lang="en-IN" dirty="0"/>
              <a:t>, weights, values)</a:t>
            </a:r>
          </a:p>
          <a:p>
            <a:r>
              <a:rPr lang="en-IN" dirty="0"/>
              <a:t>        </a:t>
            </a:r>
          </a:p>
          <a:p>
            <a:pPr algn="r"/>
            <a:r>
              <a:rPr lang="en-IN" dirty="0"/>
              <a:t>        </a:t>
            </a:r>
            <a:r>
              <a:rPr lang="en-IN" dirty="0">
                <a:solidFill>
                  <a:srgbClr val="FF0000"/>
                </a:solidFill>
              </a:rPr>
              <a:t>// Choice 2: Exclude the item</a:t>
            </a:r>
          </a:p>
          <a:p>
            <a:r>
              <a:rPr lang="en-IN" dirty="0"/>
              <a:t>        </a:t>
            </a:r>
            <a:r>
              <a:rPr lang="en-IN" dirty="0" err="1"/>
              <a:t>exclude_item</a:t>
            </a:r>
            <a:r>
              <a:rPr lang="en-IN" dirty="0"/>
              <a:t> = </a:t>
            </a:r>
            <a:r>
              <a:rPr lang="en-IN" b="1" dirty="0"/>
              <a:t>knapsack</a:t>
            </a:r>
            <a:r>
              <a:rPr lang="en-IN" dirty="0"/>
              <a:t>(n-1, capacity, weights, values)</a:t>
            </a:r>
          </a:p>
          <a:p>
            <a:r>
              <a:rPr lang="en-IN" dirty="0"/>
              <a:t>        </a:t>
            </a:r>
          </a:p>
          <a:p>
            <a:pPr algn="r"/>
            <a:r>
              <a:rPr lang="en-IN" dirty="0"/>
              <a:t>        </a:t>
            </a:r>
            <a:r>
              <a:rPr lang="en-IN" dirty="0">
                <a:solidFill>
                  <a:srgbClr val="FF0000"/>
                </a:solidFill>
              </a:rPr>
              <a:t>// Return the maximum value between including and excluding the current item</a:t>
            </a:r>
          </a:p>
          <a:p>
            <a:r>
              <a:rPr lang="en-IN" dirty="0"/>
              <a:t>        return max(</a:t>
            </a:r>
            <a:r>
              <a:rPr lang="en-IN" dirty="0" err="1"/>
              <a:t>include_item</a:t>
            </a:r>
            <a:r>
              <a:rPr lang="en-IN" dirty="0"/>
              <a:t>, </a:t>
            </a:r>
            <a:r>
              <a:rPr lang="en-IN" dirty="0" err="1"/>
              <a:t>exclude_item</a:t>
            </a:r>
            <a:r>
              <a:rPr lang="en-IN" dirty="0"/>
              <a:t>)</a:t>
            </a:r>
          </a:p>
        </p:txBody>
      </p:sp>
    </p:spTree>
    <p:extLst>
      <p:ext uri="{BB962C8B-B14F-4D97-AF65-F5344CB8AC3E}">
        <p14:creationId xmlns:p14="http://schemas.microsoft.com/office/powerpoint/2010/main" val="2030597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304801" y="445770"/>
            <a:ext cx="10596562" cy="6001643"/>
          </a:xfrm>
          <a:prstGeom prst="rect">
            <a:avLst/>
          </a:prstGeom>
        </p:spPr>
        <p:txBody>
          <a:bodyPr wrap="square">
            <a:spAutoFit/>
          </a:bodyPr>
          <a:lstStyle/>
          <a:p>
            <a:r>
              <a:rPr lang="en-IN" sz="2400" dirty="0"/>
              <a:t>static </a:t>
            </a:r>
            <a:r>
              <a:rPr lang="en-IN" sz="2400" dirty="0" err="1"/>
              <a:t>int</a:t>
            </a:r>
            <a:r>
              <a:rPr lang="en-IN" sz="2400" dirty="0"/>
              <a:t> </a:t>
            </a:r>
            <a:r>
              <a:rPr lang="en-IN" sz="2400" dirty="0" err="1"/>
              <a:t>knapSack</a:t>
            </a:r>
            <a:r>
              <a:rPr lang="en-IN" sz="2400" dirty="0"/>
              <a:t>(</a:t>
            </a:r>
            <a:r>
              <a:rPr lang="en-IN" sz="2400" dirty="0" err="1"/>
              <a:t>int</a:t>
            </a:r>
            <a:r>
              <a:rPr lang="en-IN" sz="2400" dirty="0"/>
              <a:t> W, </a:t>
            </a:r>
            <a:r>
              <a:rPr lang="en-IN" sz="2400" dirty="0" err="1"/>
              <a:t>int</a:t>
            </a:r>
            <a:r>
              <a:rPr lang="en-IN" sz="2400" dirty="0"/>
              <a:t> </a:t>
            </a:r>
            <a:r>
              <a:rPr lang="en-IN" sz="2400" dirty="0" err="1"/>
              <a:t>wt</a:t>
            </a:r>
            <a:r>
              <a:rPr lang="en-IN" sz="2400" dirty="0"/>
              <a:t>[], </a:t>
            </a:r>
            <a:r>
              <a:rPr lang="en-IN" sz="2400" dirty="0" err="1"/>
              <a:t>int</a:t>
            </a:r>
            <a:r>
              <a:rPr lang="en-IN" sz="2400" dirty="0"/>
              <a:t> </a:t>
            </a:r>
            <a:r>
              <a:rPr lang="en-IN" sz="2400" dirty="0" err="1"/>
              <a:t>val</a:t>
            </a:r>
            <a:r>
              <a:rPr lang="en-IN" sz="2400" dirty="0"/>
              <a:t>[], </a:t>
            </a:r>
            <a:r>
              <a:rPr lang="en-IN" sz="2400" dirty="0" err="1"/>
              <a:t>int</a:t>
            </a:r>
            <a:r>
              <a:rPr lang="en-IN" sz="2400" dirty="0"/>
              <a:t> n) {</a:t>
            </a:r>
          </a:p>
          <a:p>
            <a:r>
              <a:rPr lang="en-IN" sz="2400" dirty="0"/>
              <a:t>     </a:t>
            </a:r>
            <a:r>
              <a:rPr lang="en-IN" sz="2400" dirty="0" err="1"/>
              <a:t>int</a:t>
            </a:r>
            <a:r>
              <a:rPr lang="en-IN" sz="2400" dirty="0"/>
              <a:t> </a:t>
            </a:r>
            <a:r>
              <a:rPr lang="en-IN" sz="2400" dirty="0" err="1"/>
              <a:t>i</a:t>
            </a:r>
            <a:r>
              <a:rPr lang="en-IN" sz="2400" dirty="0"/>
              <a:t>, w; </a:t>
            </a:r>
          </a:p>
          <a:p>
            <a:r>
              <a:rPr lang="en-IN" sz="2400" dirty="0"/>
              <a:t>     </a:t>
            </a:r>
            <a:r>
              <a:rPr lang="en-IN" sz="2400" dirty="0" err="1"/>
              <a:t>int</a:t>
            </a:r>
            <a:r>
              <a:rPr lang="en-IN" sz="2400" dirty="0"/>
              <a:t> K[][] = new </a:t>
            </a:r>
            <a:r>
              <a:rPr lang="en-IN" sz="2400" dirty="0" err="1"/>
              <a:t>int</a:t>
            </a:r>
            <a:r>
              <a:rPr lang="en-IN" sz="2400" dirty="0"/>
              <a:t>[n+1][W+1]; </a:t>
            </a:r>
          </a:p>
          <a:p>
            <a:r>
              <a:rPr lang="en-IN" sz="2400" dirty="0"/>
              <a:t>       </a:t>
            </a:r>
          </a:p>
          <a:p>
            <a:r>
              <a:rPr lang="en-IN" sz="2400" dirty="0"/>
              <a:t>     for (</a:t>
            </a:r>
            <a:r>
              <a:rPr lang="en-IN" sz="2400" dirty="0" err="1"/>
              <a:t>i</a:t>
            </a:r>
            <a:r>
              <a:rPr lang="en-IN" sz="2400" dirty="0"/>
              <a:t> = 0; </a:t>
            </a:r>
            <a:r>
              <a:rPr lang="en-IN" sz="2400" dirty="0" err="1"/>
              <a:t>i</a:t>
            </a:r>
            <a:r>
              <a:rPr lang="en-IN" sz="2400" dirty="0"/>
              <a:t> &lt;= n; </a:t>
            </a:r>
            <a:r>
              <a:rPr lang="en-IN" sz="2400" dirty="0" err="1"/>
              <a:t>i</a:t>
            </a:r>
            <a:r>
              <a:rPr lang="en-IN" sz="2400" dirty="0"/>
              <a:t>++) {</a:t>
            </a:r>
          </a:p>
          <a:p>
            <a:r>
              <a:rPr lang="en-IN" sz="2400" dirty="0"/>
              <a:t>       for (w = 0; w &lt;= W; w++) {</a:t>
            </a:r>
          </a:p>
          <a:p>
            <a:r>
              <a:rPr lang="en-IN" sz="2400" dirty="0"/>
              <a:t>             if (</a:t>
            </a:r>
            <a:r>
              <a:rPr lang="en-IN" sz="2400" dirty="0" err="1"/>
              <a:t>i</a:t>
            </a:r>
            <a:r>
              <a:rPr lang="en-IN" sz="2400" dirty="0"/>
              <a:t>==0 || w==0) </a:t>
            </a:r>
          </a:p>
          <a:p>
            <a:r>
              <a:rPr lang="en-IN" sz="2400" dirty="0"/>
              <a:t>                  K[</a:t>
            </a:r>
            <a:r>
              <a:rPr lang="en-IN" sz="2400" dirty="0" err="1"/>
              <a:t>i</a:t>
            </a:r>
            <a:r>
              <a:rPr lang="en-IN" sz="2400" dirty="0"/>
              <a:t>][w] = 0; </a:t>
            </a:r>
          </a:p>
          <a:p>
            <a:r>
              <a:rPr lang="en-IN" sz="2400" dirty="0"/>
              <a:t>             else if (</a:t>
            </a:r>
            <a:r>
              <a:rPr lang="en-IN" sz="2400" dirty="0" err="1"/>
              <a:t>wt</a:t>
            </a:r>
            <a:r>
              <a:rPr lang="en-IN" sz="2400" dirty="0"/>
              <a:t>[i-1] &lt;= w) </a:t>
            </a:r>
          </a:p>
          <a:p>
            <a:r>
              <a:rPr lang="en-IN" sz="2400" dirty="0"/>
              <a:t>                   K[</a:t>
            </a:r>
            <a:r>
              <a:rPr lang="en-IN" sz="2400" dirty="0" err="1"/>
              <a:t>i</a:t>
            </a:r>
            <a:r>
              <a:rPr lang="en-IN" sz="2400" dirty="0"/>
              <a:t>][w] = max(</a:t>
            </a:r>
            <a:r>
              <a:rPr lang="en-IN" sz="2400" dirty="0" err="1"/>
              <a:t>val</a:t>
            </a:r>
            <a:r>
              <a:rPr lang="en-IN" sz="2400" dirty="0"/>
              <a:t>[i-1] + K[i-1][w-</a:t>
            </a:r>
            <a:r>
              <a:rPr lang="en-IN" sz="2400" dirty="0" err="1"/>
              <a:t>wt</a:t>
            </a:r>
            <a:r>
              <a:rPr lang="en-IN" sz="2400" dirty="0"/>
              <a:t>[i-1]],  K[i-1][w]); </a:t>
            </a:r>
          </a:p>
          <a:p>
            <a:r>
              <a:rPr lang="en-IN" sz="2400" dirty="0"/>
              <a:t>             else</a:t>
            </a:r>
          </a:p>
          <a:p>
            <a:r>
              <a:rPr lang="en-IN" sz="2400" dirty="0"/>
              <a:t>                   K[</a:t>
            </a:r>
            <a:r>
              <a:rPr lang="en-IN" sz="2400" dirty="0" err="1"/>
              <a:t>i</a:t>
            </a:r>
            <a:r>
              <a:rPr lang="en-IN" sz="2400" dirty="0"/>
              <a:t>][w] = K[i-1][w]; </a:t>
            </a:r>
          </a:p>
          <a:p>
            <a:r>
              <a:rPr lang="en-IN" sz="2400" dirty="0"/>
              <a:t>         } </a:t>
            </a:r>
          </a:p>
          <a:p>
            <a:r>
              <a:rPr lang="en-IN" sz="2400" dirty="0"/>
              <a:t>      } </a:t>
            </a:r>
          </a:p>
          <a:p>
            <a:r>
              <a:rPr lang="en-IN" sz="2400" dirty="0"/>
              <a:t>      return K[n][W]; </a:t>
            </a:r>
          </a:p>
          <a:p>
            <a:r>
              <a:rPr lang="en-IN" sz="2400" dirty="0"/>
              <a:t>    } </a:t>
            </a:r>
          </a:p>
        </p:txBody>
      </p:sp>
    </p:spTree>
    <p:extLst>
      <p:ext uri="{BB962C8B-B14F-4D97-AF65-F5344CB8AC3E}">
        <p14:creationId xmlns:p14="http://schemas.microsoft.com/office/powerpoint/2010/main" val="127383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514351" y="2277160"/>
            <a:ext cx="11515724" cy="1631216"/>
          </a:xfrm>
          <a:prstGeom prst="rect">
            <a:avLst/>
          </a:prstGeom>
        </p:spPr>
        <p:txBody>
          <a:bodyPr wrap="square">
            <a:spAutoFit/>
          </a:bodyPr>
          <a:lstStyle/>
          <a:p>
            <a:r>
              <a:rPr lang="en-IN" sz="2000" dirty="0">
                <a:hlinkClick r:id="rId2"/>
              </a:rPr>
              <a:t>https://practice.geeksforgeeks.org/problems/0-1-knapsack-problem/0</a:t>
            </a:r>
            <a:endParaRPr lang="en-IN" sz="2000" dirty="0"/>
          </a:p>
          <a:p>
            <a:endParaRPr lang="en-IN" sz="2000" dirty="0"/>
          </a:p>
          <a:p>
            <a:endParaRPr lang="en-IN" sz="2000" dirty="0"/>
          </a:p>
          <a:p>
            <a:r>
              <a:rPr lang="en-IN" sz="2000" dirty="0">
                <a:hlinkClick r:id="rId3"/>
              </a:rPr>
              <a:t>https://www.hackerrank.com/contests/srin-aadc03/challenges/classic-01-knapsack/problem</a:t>
            </a:r>
            <a:endParaRPr lang="en-IN" sz="2000" dirty="0"/>
          </a:p>
          <a:p>
            <a:endParaRPr lang="en-IN" sz="2000" dirty="0"/>
          </a:p>
        </p:txBody>
      </p:sp>
    </p:spTree>
    <p:extLst>
      <p:ext uri="{BB962C8B-B14F-4D97-AF65-F5344CB8AC3E}">
        <p14:creationId xmlns:p14="http://schemas.microsoft.com/office/powerpoint/2010/main" val="4268541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B5F6C73-50C6-41D6-353C-424E5CB42DCF}"/>
              </a:ext>
            </a:extLst>
          </p:cNvPr>
          <p:cNvSpPr>
            <a:spLocks noGrp="1" noChangeArrowheads="1"/>
          </p:cNvSpPr>
          <p:nvPr>
            <p:ph type="title"/>
          </p:nvPr>
        </p:nvSpPr>
        <p:spPr/>
        <p:txBody>
          <a:bodyPr/>
          <a:lstStyle/>
          <a:p>
            <a:r>
              <a:rPr lang="en-IN" sz="4400" b="1" u="sng" dirty="0"/>
              <a:t>5.4  </a:t>
            </a:r>
            <a:r>
              <a:rPr lang="en-US" altLang="en-US" dirty="0"/>
              <a:t>Edit Distance</a:t>
            </a:r>
          </a:p>
        </p:txBody>
      </p:sp>
      <p:sp>
        <p:nvSpPr>
          <p:cNvPr id="18435" name="Rectangle 3">
            <a:extLst>
              <a:ext uri="{FF2B5EF4-FFF2-40B4-BE49-F238E27FC236}">
                <a16:creationId xmlns:a16="http://schemas.microsoft.com/office/drawing/2014/main" id="{CC29D528-8AB7-A9F5-330A-D2769F4C22BB}"/>
              </a:ext>
            </a:extLst>
          </p:cNvPr>
          <p:cNvSpPr>
            <a:spLocks noGrp="1" noChangeArrowheads="1"/>
          </p:cNvSpPr>
          <p:nvPr>
            <p:ph type="body" idx="1"/>
          </p:nvPr>
        </p:nvSpPr>
        <p:spPr/>
        <p:txBody>
          <a:bodyPr>
            <a:noAutofit/>
          </a:bodyPr>
          <a:lstStyle/>
          <a:p>
            <a:r>
              <a:rPr lang="en-US" altLang="en-US" sz="3200" dirty="0"/>
              <a:t>One measure of similarity between two strings is their edit distance.</a:t>
            </a:r>
          </a:p>
          <a:p>
            <a:r>
              <a:rPr lang="en-US" altLang="en-US" sz="3200" dirty="0"/>
              <a:t>This is a measure of the number of operations required to transform the first string into the other.</a:t>
            </a:r>
          </a:p>
          <a:p>
            <a:r>
              <a:rPr lang="en-US" altLang="en-US" sz="3200" dirty="0"/>
              <a:t>Single character operations:</a:t>
            </a:r>
          </a:p>
          <a:p>
            <a:pPr lvl="1"/>
            <a:r>
              <a:rPr lang="en-US" altLang="en-US" sz="2800" dirty="0"/>
              <a:t>Deletion of a character in the first string</a:t>
            </a:r>
          </a:p>
          <a:p>
            <a:pPr lvl="1"/>
            <a:r>
              <a:rPr lang="en-US" altLang="en-US" sz="2800" dirty="0"/>
              <a:t>Insertion of a character in the first string</a:t>
            </a:r>
          </a:p>
          <a:p>
            <a:pPr lvl="1"/>
            <a:r>
              <a:rPr lang="en-US" altLang="en-US" sz="2800" dirty="0"/>
              <a:t>Substitution of a character from the second character into the second string</a:t>
            </a:r>
          </a:p>
          <a:p>
            <a:pPr lvl="1"/>
            <a:r>
              <a:rPr lang="en-US" altLang="en-US" sz="2800" dirty="0"/>
              <a:t>Match a character in the first string with a character of the second</a:t>
            </a:r>
            <a:r>
              <a:rPr lang="en-US" altLang="en-US" sz="32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43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43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43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bldLvl="3"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816C165-BC67-DB8F-4712-6CF961314F4E}"/>
              </a:ext>
            </a:extLst>
          </p:cNvPr>
          <p:cNvSpPr>
            <a:spLocks noGrp="1" noChangeArrowheads="1"/>
          </p:cNvSpPr>
          <p:nvPr>
            <p:ph type="title"/>
          </p:nvPr>
        </p:nvSpPr>
        <p:spPr/>
        <p:txBody>
          <a:bodyPr/>
          <a:lstStyle/>
          <a:p>
            <a:r>
              <a:rPr lang="en-US" altLang="en-US"/>
              <a:t>Edit Distance</a:t>
            </a:r>
          </a:p>
        </p:txBody>
      </p:sp>
      <p:sp>
        <p:nvSpPr>
          <p:cNvPr id="22531" name="Rectangle 3">
            <a:extLst>
              <a:ext uri="{FF2B5EF4-FFF2-40B4-BE49-F238E27FC236}">
                <a16:creationId xmlns:a16="http://schemas.microsoft.com/office/drawing/2014/main" id="{F67A370B-0D2C-A3D1-A0BB-E909998697AD}"/>
              </a:ext>
            </a:extLst>
          </p:cNvPr>
          <p:cNvSpPr>
            <a:spLocks noGrp="1" noChangeArrowheads="1"/>
          </p:cNvSpPr>
          <p:nvPr>
            <p:ph type="body" idx="1"/>
          </p:nvPr>
        </p:nvSpPr>
        <p:spPr/>
        <p:txBody>
          <a:bodyPr>
            <a:normAutofit lnSpcReduction="10000"/>
          </a:bodyPr>
          <a:lstStyle/>
          <a:p>
            <a:pPr>
              <a:lnSpc>
                <a:spcPct val="90000"/>
              </a:lnSpc>
              <a:buFontTx/>
              <a:buNone/>
            </a:pPr>
            <a:r>
              <a:rPr lang="en-US" altLang="en-US" sz="2400" dirty="0"/>
              <a:t>Example from textbook: transform </a:t>
            </a:r>
            <a:r>
              <a:rPr lang="en-US" altLang="en-US" sz="2400" i="1" dirty="0"/>
              <a:t>vintner</a:t>
            </a:r>
            <a:r>
              <a:rPr lang="en-US" altLang="en-US" sz="2400" dirty="0"/>
              <a:t> to </a:t>
            </a:r>
            <a:r>
              <a:rPr lang="en-US" altLang="en-US" sz="2400" i="1" dirty="0"/>
              <a:t>writers</a:t>
            </a:r>
            <a:r>
              <a:rPr lang="en-US" altLang="en-US" sz="2400" dirty="0"/>
              <a:t> </a:t>
            </a:r>
          </a:p>
          <a:p>
            <a:pPr>
              <a:lnSpc>
                <a:spcPct val="90000"/>
              </a:lnSpc>
              <a:buFontTx/>
              <a:buNone/>
            </a:pPr>
            <a:r>
              <a:rPr lang="en-US" altLang="en-US" sz="2400" i="1" dirty="0"/>
              <a:t>vintner</a:t>
            </a:r>
            <a:r>
              <a:rPr lang="en-US" altLang="en-US" sz="2400" dirty="0"/>
              <a:t>  	replace </a:t>
            </a:r>
            <a:r>
              <a:rPr lang="en-US" altLang="en-US" sz="2400" i="1" dirty="0"/>
              <a:t>v</a:t>
            </a:r>
            <a:r>
              <a:rPr lang="en-US" altLang="en-US" sz="2400" dirty="0"/>
              <a:t> with </a:t>
            </a:r>
            <a:r>
              <a:rPr lang="en-US" altLang="en-US" sz="2400" i="1" dirty="0"/>
              <a:t>w</a:t>
            </a:r>
            <a:r>
              <a:rPr lang="en-US" altLang="en-US" sz="2400" dirty="0"/>
              <a:t> 	</a:t>
            </a:r>
            <a:r>
              <a:rPr lang="en-US" altLang="en-US" sz="2400" dirty="0">
                <a:sym typeface="Wingdings" panose="05000000000000000000" pitchFamily="2" charset="2"/>
              </a:rPr>
              <a:t> </a:t>
            </a:r>
            <a:r>
              <a:rPr lang="en-US" altLang="en-US" sz="2400" i="1" u="sng" dirty="0" err="1"/>
              <a:t>w</a:t>
            </a:r>
            <a:r>
              <a:rPr lang="en-US" altLang="en-US" sz="2400" i="1" dirty="0" err="1"/>
              <a:t>intner</a:t>
            </a:r>
            <a:endParaRPr lang="en-US" altLang="en-US" sz="2400" i="1" dirty="0"/>
          </a:p>
          <a:p>
            <a:pPr>
              <a:lnSpc>
                <a:spcPct val="90000"/>
              </a:lnSpc>
              <a:buFontTx/>
              <a:buNone/>
            </a:pPr>
            <a:r>
              <a:rPr lang="en-US" altLang="en-US" sz="2400" i="1" dirty="0" err="1"/>
              <a:t>wintner</a:t>
            </a:r>
            <a:r>
              <a:rPr lang="en-US" altLang="en-US" sz="2400" dirty="0"/>
              <a:t> 	insert </a:t>
            </a:r>
            <a:r>
              <a:rPr lang="en-US" altLang="en-US" sz="2400" i="1" dirty="0"/>
              <a:t>r </a:t>
            </a:r>
            <a:r>
              <a:rPr lang="en-US" altLang="en-US" sz="2400" dirty="0"/>
              <a:t>after </a:t>
            </a:r>
            <a:r>
              <a:rPr lang="en-US" altLang="en-US" sz="2400" i="1" dirty="0"/>
              <a:t>w</a:t>
            </a:r>
            <a:r>
              <a:rPr lang="en-US" altLang="en-US" sz="2400" dirty="0"/>
              <a:t> 	</a:t>
            </a:r>
            <a:r>
              <a:rPr lang="en-US" altLang="en-US" sz="2400" dirty="0">
                <a:sym typeface="Wingdings" panose="05000000000000000000" pitchFamily="2" charset="2"/>
              </a:rPr>
              <a:t> </a:t>
            </a:r>
            <a:r>
              <a:rPr lang="en-US" altLang="en-US" sz="2400" i="1" dirty="0" err="1">
                <a:sym typeface="Wingdings" panose="05000000000000000000" pitchFamily="2" charset="2"/>
              </a:rPr>
              <a:t>w</a:t>
            </a:r>
            <a:r>
              <a:rPr lang="en-US" altLang="en-US" sz="2400" i="1" u="sng" dirty="0" err="1">
                <a:sym typeface="Wingdings" panose="05000000000000000000" pitchFamily="2" charset="2"/>
              </a:rPr>
              <a:t>r</a:t>
            </a:r>
            <a:r>
              <a:rPr lang="en-US" altLang="en-US" sz="2400" i="1" dirty="0" err="1">
                <a:sym typeface="Wingdings" panose="05000000000000000000" pitchFamily="2" charset="2"/>
              </a:rPr>
              <a:t>intner</a:t>
            </a:r>
            <a:endParaRPr lang="en-US" altLang="en-US" sz="2400" i="1" dirty="0">
              <a:sym typeface="Wingdings" panose="05000000000000000000" pitchFamily="2" charset="2"/>
            </a:endParaRPr>
          </a:p>
          <a:p>
            <a:pPr>
              <a:lnSpc>
                <a:spcPct val="90000"/>
              </a:lnSpc>
              <a:buFontTx/>
              <a:buNone/>
            </a:pPr>
            <a:r>
              <a:rPr lang="en-US" altLang="en-US" sz="2400" i="1" dirty="0" err="1">
                <a:sym typeface="Wingdings" panose="05000000000000000000" pitchFamily="2" charset="2"/>
              </a:rPr>
              <a:t>wr</a:t>
            </a:r>
            <a:r>
              <a:rPr lang="en-US" altLang="en-US" sz="2400" i="1" u="sng" dirty="0" err="1">
                <a:sym typeface="Wingdings" panose="05000000000000000000" pitchFamily="2" charset="2"/>
              </a:rPr>
              <a:t>i</a:t>
            </a:r>
            <a:r>
              <a:rPr lang="en-US" altLang="en-US" sz="2400" i="1" dirty="0" err="1">
                <a:sym typeface="Wingdings" panose="05000000000000000000" pitchFamily="2" charset="2"/>
              </a:rPr>
              <a:t>ntner</a:t>
            </a:r>
            <a:r>
              <a:rPr lang="en-US" altLang="en-US" sz="2400" dirty="0">
                <a:sym typeface="Wingdings" panose="05000000000000000000" pitchFamily="2" charset="2"/>
              </a:rPr>
              <a:t> 	match </a:t>
            </a:r>
            <a:r>
              <a:rPr lang="en-US" altLang="en-US" sz="2400" i="1" dirty="0" err="1">
                <a:sym typeface="Wingdings" panose="05000000000000000000" pitchFamily="2" charset="2"/>
              </a:rPr>
              <a:t>i</a:t>
            </a:r>
            <a:r>
              <a:rPr lang="en-US" altLang="en-US" sz="2400" dirty="0">
                <a:sym typeface="Wingdings" panose="05000000000000000000" pitchFamily="2" charset="2"/>
              </a:rPr>
              <a:t>			  </a:t>
            </a:r>
            <a:r>
              <a:rPr lang="en-US" altLang="en-US" sz="2400" i="1" dirty="0" err="1">
                <a:sym typeface="Wingdings" panose="05000000000000000000" pitchFamily="2" charset="2"/>
              </a:rPr>
              <a:t>wr</a:t>
            </a:r>
            <a:r>
              <a:rPr lang="en-US" altLang="en-US" sz="2400" i="1" u="sng" dirty="0" err="1">
                <a:sym typeface="Wingdings" panose="05000000000000000000" pitchFamily="2" charset="2"/>
              </a:rPr>
              <a:t>i</a:t>
            </a:r>
            <a:r>
              <a:rPr lang="en-US" altLang="en-US" sz="2400" i="1" dirty="0" err="1">
                <a:sym typeface="Wingdings" panose="05000000000000000000" pitchFamily="2" charset="2"/>
              </a:rPr>
              <a:t>ntner</a:t>
            </a:r>
            <a:endParaRPr lang="en-US" altLang="en-US" sz="2400" i="1" dirty="0">
              <a:sym typeface="Wingdings" panose="05000000000000000000" pitchFamily="2" charset="2"/>
            </a:endParaRPr>
          </a:p>
          <a:p>
            <a:pPr>
              <a:lnSpc>
                <a:spcPct val="90000"/>
              </a:lnSpc>
              <a:buFontTx/>
              <a:buNone/>
            </a:pPr>
            <a:r>
              <a:rPr lang="en-US" altLang="en-US" sz="2400" i="1" dirty="0" err="1">
                <a:sym typeface="Wingdings" panose="05000000000000000000" pitchFamily="2" charset="2"/>
              </a:rPr>
              <a:t>wri</a:t>
            </a:r>
            <a:r>
              <a:rPr lang="en-US" altLang="en-US" sz="2400" i="1" u="sng" dirty="0" err="1">
                <a:sym typeface="Wingdings" panose="05000000000000000000" pitchFamily="2" charset="2"/>
              </a:rPr>
              <a:t>n</a:t>
            </a:r>
            <a:r>
              <a:rPr lang="en-US" altLang="en-US" sz="2400" i="1" dirty="0" err="1">
                <a:sym typeface="Wingdings" panose="05000000000000000000" pitchFamily="2" charset="2"/>
              </a:rPr>
              <a:t>tner</a:t>
            </a:r>
            <a:r>
              <a:rPr lang="en-US" altLang="en-US" sz="2400" dirty="0">
                <a:sym typeface="Wingdings" panose="05000000000000000000" pitchFamily="2" charset="2"/>
              </a:rPr>
              <a:t> 	delete </a:t>
            </a:r>
            <a:r>
              <a:rPr lang="en-US" altLang="en-US" sz="2400" i="1" dirty="0">
                <a:sym typeface="Wingdings" panose="05000000000000000000" pitchFamily="2" charset="2"/>
              </a:rPr>
              <a:t>n</a:t>
            </a:r>
            <a:r>
              <a:rPr lang="en-US" altLang="en-US" sz="2400" dirty="0">
                <a:sym typeface="Wingdings" panose="05000000000000000000" pitchFamily="2" charset="2"/>
              </a:rPr>
              <a:t>		 </a:t>
            </a:r>
            <a:r>
              <a:rPr lang="en-US" altLang="en-US" sz="2400" i="1" dirty="0" err="1">
                <a:sym typeface="Wingdings" panose="05000000000000000000" pitchFamily="2" charset="2"/>
              </a:rPr>
              <a:t>writner</a:t>
            </a:r>
            <a:endParaRPr lang="en-US" altLang="en-US" sz="2400" i="1" dirty="0">
              <a:sym typeface="Wingdings" panose="05000000000000000000" pitchFamily="2" charset="2"/>
            </a:endParaRPr>
          </a:p>
          <a:p>
            <a:pPr>
              <a:lnSpc>
                <a:spcPct val="90000"/>
              </a:lnSpc>
              <a:buFontTx/>
              <a:buNone/>
            </a:pPr>
            <a:r>
              <a:rPr lang="en-US" altLang="en-US" sz="2400" i="1" dirty="0" err="1">
                <a:sym typeface="Wingdings" panose="05000000000000000000" pitchFamily="2" charset="2"/>
              </a:rPr>
              <a:t>wri</a:t>
            </a:r>
            <a:r>
              <a:rPr lang="en-US" altLang="en-US" sz="2400" i="1" u="sng" dirty="0" err="1">
                <a:sym typeface="Wingdings" panose="05000000000000000000" pitchFamily="2" charset="2"/>
              </a:rPr>
              <a:t>t</a:t>
            </a:r>
            <a:r>
              <a:rPr lang="en-US" altLang="en-US" sz="2400" i="1" dirty="0" err="1">
                <a:sym typeface="Wingdings" panose="05000000000000000000" pitchFamily="2" charset="2"/>
              </a:rPr>
              <a:t>ner</a:t>
            </a:r>
            <a:r>
              <a:rPr lang="en-US" altLang="en-US" sz="2400" i="1" dirty="0">
                <a:sym typeface="Wingdings" panose="05000000000000000000" pitchFamily="2" charset="2"/>
              </a:rPr>
              <a:t>		</a:t>
            </a:r>
            <a:r>
              <a:rPr lang="en-US" altLang="en-US" sz="2400" dirty="0">
                <a:sym typeface="Wingdings" panose="05000000000000000000" pitchFamily="2" charset="2"/>
              </a:rPr>
              <a:t>match </a:t>
            </a:r>
            <a:r>
              <a:rPr lang="en-US" altLang="en-US" sz="2400" i="1" dirty="0">
                <a:sym typeface="Wingdings" panose="05000000000000000000" pitchFamily="2" charset="2"/>
              </a:rPr>
              <a:t>t</a:t>
            </a:r>
            <a:r>
              <a:rPr lang="en-US" altLang="en-US" sz="2400" dirty="0">
                <a:sym typeface="Wingdings" panose="05000000000000000000" pitchFamily="2" charset="2"/>
              </a:rPr>
              <a:t>		</a:t>
            </a:r>
            <a:r>
              <a:rPr lang="en-US" altLang="en-US" sz="2400" i="1" dirty="0">
                <a:sym typeface="Wingdings" panose="05000000000000000000" pitchFamily="2" charset="2"/>
              </a:rPr>
              <a:t> </a:t>
            </a:r>
            <a:r>
              <a:rPr lang="en-US" altLang="en-US" sz="2400" i="1" dirty="0" err="1">
                <a:sym typeface="Wingdings" panose="05000000000000000000" pitchFamily="2" charset="2"/>
              </a:rPr>
              <a:t>wri</a:t>
            </a:r>
            <a:r>
              <a:rPr lang="en-US" altLang="en-US" sz="2400" i="1" u="sng" dirty="0" err="1">
                <a:sym typeface="Wingdings" panose="05000000000000000000" pitchFamily="2" charset="2"/>
              </a:rPr>
              <a:t>t</a:t>
            </a:r>
            <a:r>
              <a:rPr lang="en-US" altLang="en-US" sz="2400" i="1" dirty="0" err="1">
                <a:sym typeface="Wingdings" panose="05000000000000000000" pitchFamily="2" charset="2"/>
              </a:rPr>
              <a:t>ner</a:t>
            </a:r>
            <a:endParaRPr lang="en-US" altLang="en-US" sz="2400" i="1" dirty="0"/>
          </a:p>
          <a:p>
            <a:pPr>
              <a:lnSpc>
                <a:spcPct val="90000"/>
              </a:lnSpc>
              <a:buFontTx/>
              <a:buNone/>
            </a:pPr>
            <a:r>
              <a:rPr lang="en-US" altLang="en-US" sz="2400" i="1" dirty="0" err="1">
                <a:sym typeface="Wingdings" panose="05000000000000000000" pitchFamily="2" charset="2"/>
              </a:rPr>
              <a:t>writ</a:t>
            </a:r>
            <a:r>
              <a:rPr lang="en-US" altLang="en-US" sz="2400" i="1" u="sng" dirty="0" err="1">
                <a:sym typeface="Wingdings" panose="05000000000000000000" pitchFamily="2" charset="2"/>
              </a:rPr>
              <a:t>n</a:t>
            </a:r>
            <a:r>
              <a:rPr lang="en-US" altLang="en-US" sz="2400" i="1" dirty="0" err="1">
                <a:sym typeface="Wingdings" panose="05000000000000000000" pitchFamily="2" charset="2"/>
              </a:rPr>
              <a:t>er</a:t>
            </a:r>
            <a:r>
              <a:rPr lang="en-US" altLang="en-US" sz="2400" i="1" dirty="0">
                <a:sym typeface="Wingdings" panose="05000000000000000000" pitchFamily="2" charset="2"/>
              </a:rPr>
              <a:t>		</a:t>
            </a:r>
            <a:r>
              <a:rPr lang="en-US" altLang="en-US" sz="2400" dirty="0">
                <a:sym typeface="Wingdings" panose="05000000000000000000" pitchFamily="2" charset="2"/>
              </a:rPr>
              <a:t>delete </a:t>
            </a:r>
            <a:r>
              <a:rPr lang="en-US" altLang="en-US" sz="2400" i="1" dirty="0">
                <a:sym typeface="Wingdings" panose="05000000000000000000" pitchFamily="2" charset="2"/>
              </a:rPr>
              <a:t>n</a:t>
            </a:r>
            <a:r>
              <a:rPr lang="en-US" altLang="en-US" sz="2400" dirty="0">
                <a:sym typeface="Wingdings" panose="05000000000000000000" pitchFamily="2" charset="2"/>
              </a:rPr>
              <a:t>		 </a:t>
            </a:r>
            <a:r>
              <a:rPr lang="en-US" altLang="en-US" sz="2400" i="1" dirty="0">
                <a:sym typeface="Wingdings" panose="05000000000000000000" pitchFamily="2" charset="2"/>
              </a:rPr>
              <a:t>writer</a:t>
            </a:r>
          </a:p>
          <a:p>
            <a:pPr>
              <a:lnSpc>
                <a:spcPct val="90000"/>
              </a:lnSpc>
              <a:buFontTx/>
              <a:buNone/>
            </a:pPr>
            <a:r>
              <a:rPr lang="en-US" altLang="en-US" sz="2400" i="1" dirty="0">
                <a:sym typeface="Wingdings" panose="05000000000000000000" pitchFamily="2" charset="2"/>
              </a:rPr>
              <a:t>writ</a:t>
            </a:r>
            <a:r>
              <a:rPr lang="en-US" altLang="en-US" sz="2400" i="1" u="sng" dirty="0">
                <a:sym typeface="Wingdings" panose="05000000000000000000" pitchFamily="2" charset="2"/>
              </a:rPr>
              <a:t>e</a:t>
            </a:r>
            <a:r>
              <a:rPr lang="en-US" altLang="en-US" sz="2400" i="1" dirty="0">
                <a:sym typeface="Wingdings" panose="05000000000000000000" pitchFamily="2" charset="2"/>
              </a:rPr>
              <a:t>r	</a:t>
            </a:r>
            <a:r>
              <a:rPr lang="en-US" altLang="en-US" sz="2400" dirty="0">
                <a:sym typeface="Wingdings" panose="05000000000000000000" pitchFamily="2" charset="2"/>
              </a:rPr>
              <a:t>	match</a:t>
            </a:r>
            <a:r>
              <a:rPr lang="en-US" altLang="en-US" sz="2400" i="1" dirty="0">
                <a:sym typeface="Wingdings" panose="05000000000000000000" pitchFamily="2" charset="2"/>
              </a:rPr>
              <a:t> e</a:t>
            </a:r>
            <a:r>
              <a:rPr lang="en-US" altLang="en-US" sz="2400" dirty="0">
                <a:sym typeface="Wingdings" panose="05000000000000000000" pitchFamily="2" charset="2"/>
              </a:rPr>
              <a:t>		 </a:t>
            </a:r>
            <a:r>
              <a:rPr lang="en-US" altLang="en-US" sz="2400" i="1" dirty="0">
                <a:sym typeface="Wingdings" panose="05000000000000000000" pitchFamily="2" charset="2"/>
              </a:rPr>
              <a:t>writ</a:t>
            </a:r>
            <a:r>
              <a:rPr lang="en-US" altLang="en-US" sz="2400" i="1" u="sng" dirty="0">
                <a:sym typeface="Wingdings" panose="05000000000000000000" pitchFamily="2" charset="2"/>
              </a:rPr>
              <a:t>e</a:t>
            </a:r>
            <a:r>
              <a:rPr lang="en-US" altLang="en-US" sz="2400" i="1" dirty="0">
                <a:sym typeface="Wingdings" panose="05000000000000000000" pitchFamily="2" charset="2"/>
              </a:rPr>
              <a:t>r</a:t>
            </a:r>
          </a:p>
          <a:p>
            <a:pPr>
              <a:lnSpc>
                <a:spcPct val="90000"/>
              </a:lnSpc>
              <a:buFontTx/>
              <a:buNone/>
            </a:pPr>
            <a:r>
              <a:rPr lang="en-US" altLang="en-US" sz="2400" i="1" dirty="0">
                <a:sym typeface="Wingdings" panose="05000000000000000000" pitchFamily="2" charset="2"/>
              </a:rPr>
              <a:t>write</a:t>
            </a:r>
            <a:r>
              <a:rPr lang="en-US" altLang="en-US" sz="2400" i="1" u="sng" dirty="0">
                <a:sym typeface="Wingdings" panose="05000000000000000000" pitchFamily="2" charset="2"/>
              </a:rPr>
              <a:t>r</a:t>
            </a:r>
            <a:r>
              <a:rPr lang="en-US" altLang="en-US" sz="2400" i="1" dirty="0">
                <a:sym typeface="Wingdings" panose="05000000000000000000" pitchFamily="2" charset="2"/>
              </a:rPr>
              <a:t>	</a:t>
            </a:r>
            <a:r>
              <a:rPr lang="en-US" altLang="en-US" sz="2400" dirty="0">
                <a:sym typeface="Wingdings" panose="05000000000000000000" pitchFamily="2" charset="2"/>
              </a:rPr>
              <a:t>	match</a:t>
            </a:r>
            <a:r>
              <a:rPr lang="en-US" altLang="en-US" sz="2400" i="1" dirty="0">
                <a:sym typeface="Wingdings" panose="05000000000000000000" pitchFamily="2" charset="2"/>
              </a:rPr>
              <a:t> r</a:t>
            </a:r>
            <a:r>
              <a:rPr lang="en-US" altLang="en-US" sz="2400" dirty="0">
                <a:sym typeface="Wingdings" panose="05000000000000000000" pitchFamily="2" charset="2"/>
              </a:rPr>
              <a:t>		 </a:t>
            </a:r>
            <a:r>
              <a:rPr lang="en-US" altLang="en-US" sz="2400" i="1" dirty="0">
                <a:sym typeface="Wingdings" panose="05000000000000000000" pitchFamily="2" charset="2"/>
              </a:rPr>
              <a:t>write</a:t>
            </a:r>
            <a:r>
              <a:rPr lang="en-US" altLang="en-US" sz="2400" i="1" u="sng" dirty="0">
                <a:sym typeface="Wingdings" panose="05000000000000000000" pitchFamily="2" charset="2"/>
              </a:rPr>
              <a:t>r</a:t>
            </a:r>
          </a:p>
          <a:p>
            <a:pPr>
              <a:lnSpc>
                <a:spcPct val="90000"/>
              </a:lnSpc>
              <a:buFontTx/>
              <a:buNone/>
            </a:pPr>
            <a:r>
              <a:rPr lang="en-US" altLang="en-US" sz="2400" i="1" dirty="0">
                <a:sym typeface="Wingdings" panose="05000000000000000000" pitchFamily="2" charset="2"/>
              </a:rPr>
              <a:t>writer		</a:t>
            </a:r>
            <a:r>
              <a:rPr lang="en-US" altLang="en-US" sz="2400" dirty="0">
                <a:sym typeface="Wingdings" panose="05000000000000000000" pitchFamily="2" charset="2"/>
              </a:rPr>
              <a:t>insert </a:t>
            </a:r>
            <a:r>
              <a:rPr lang="en-US" altLang="en-US" sz="2400" i="1" dirty="0">
                <a:sym typeface="Wingdings" panose="05000000000000000000" pitchFamily="2" charset="2"/>
              </a:rPr>
              <a:t>s</a:t>
            </a:r>
            <a:r>
              <a:rPr lang="en-US" altLang="en-US" sz="2400" dirty="0">
                <a:sym typeface="Wingdings" panose="05000000000000000000" pitchFamily="2" charset="2"/>
              </a:rPr>
              <a:t>			 </a:t>
            </a:r>
            <a:r>
              <a:rPr lang="en-US" altLang="en-US" sz="2400" i="1" dirty="0">
                <a:sym typeface="Wingdings" panose="05000000000000000000" pitchFamily="2" charset="2"/>
              </a:rPr>
              <a:t>writer</a:t>
            </a:r>
            <a:r>
              <a:rPr lang="en-US" altLang="en-US" sz="2400" i="1" u="sng" dirty="0">
                <a:sym typeface="Wingdings" panose="05000000000000000000" pitchFamily="2" charset="2"/>
              </a:rPr>
              <a: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5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5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5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53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53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53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253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25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bldLvl="3"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0E91F-73F6-FD0D-F870-CFB7848F655A}"/>
              </a:ext>
            </a:extLst>
          </p:cNvPr>
          <p:cNvSpPr>
            <a:spLocks noGrp="1"/>
          </p:cNvSpPr>
          <p:nvPr>
            <p:ph type="title"/>
          </p:nvPr>
        </p:nvSpPr>
        <p:spPr/>
        <p:txBody>
          <a:bodyPr/>
          <a:lstStyle/>
          <a:p>
            <a:r>
              <a:rPr lang="en-US" dirty="0"/>
              <a:t>Introduction to Dynamic Programming (DP)</a:t>
            </a:r>
            <a:endParaRPr lang="en-IN" dirty="0"/>
          </a:p>
        </p:txBody>
      </p:sp>
      <p:sp>
        <p:nvSpPr>
          <p:cNvPr id="3" name="Content Placeholder 2">
            <a:extLst>
              <a:ext uri="{FF2B5EF4-FFF2-40B4-BE49-F238E27FC236}">
                <a16:creationId xmlns:a16="http://schemas.microsoft.com/office/drawing/2014/main" id="{7E3942AE-57E4-25B8-747B-9F93454E7EA6}"/>
              </a:ext>
            </a:extLst>
          </p:cNvPr>
          <p:cNvSpPr>
            <a:spLocks noGrp="1"/>
          </p:cNvSpPr>
          <p:nvPr>
            <p:ph idx="1"/>
          </p:nvPr>
        </p:nvSpPr>
        <p:spPr/>
        <p:txBody>
          <a:bodyPr/>
          <a:lstStyle/>
          <a:p>
            <a:pPr algn="just"/>
            <a:r>
              <a:rPr lang="en-US" dirty="0"/>
              <a:t>Definition: Dynamic Programming (DP) is a method for solving complex problems by breaking them down into simpler overlapping subproblems, storing their results to avoid redundant work.</a:t>
            </a:r>
          </a:p>
          <a:p>
            <a:pPr algn="just"/>
            <a:r>
              <a:rPr lang="en-US" dirty="0"/>
              <a:t>Key Ideas:</a:t>
            </a:r>
          </a:p>
          <a:p>
            <a:pPr lvl="1" algn="just"/>
            <a:r>
              <a:rPr lang="en-US" dirty="0"/>
              <a:t>Overlapping Subproblems: DP reuses solutions to the same subproblems multiple times.</a:t>
            </a:r>
          </a:p>
          <a:p>
            <a:pPr lvl="1" algn="just"/>
            <a:r>
              <a:rPr lang="en-US" dirty="0"/>
              <a:t>Optimal Substructure: The solution to the problem can be built from the solutions of smaller subproblems.</a:t>
            </a:r>
            <a:endParaRPr lang="en-IN" dirty="0"/>
          </a:p>
        </p:txBody>
      </p:sp>
    </p:spTree>
    <p:extLst>
      <p:ext uri="{BB962C8B-B14F-4D97-AF65-F5344CB8AC3E}">
        <p14:creationId xmlns:p14="http://schemas.microsoft.com/office/powerpoint/2010/main" val="268836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6FB413F4-1BC5-B0FF-704C-C6C1598FE60D}"/>
              </a:ext>
            </a:extLst>
          </p:cNvPr>
          <p:cNvSpPr>
            <a:spLocks noGrp="1" noChangeArrowheads="1"/>
          </p:cNvSpPr>
          <p:nvPr>
            <p:ph type="title"/>
          </p:nvPr>
        </p:nvSpPr>
        <p:spPr/>
        <p:txBody>
          <a:bodyPr/>
          <a:lstStyle/>
          <a:p>
            <a:r>
              <a:rPr lang="en-US" altLang="en-US"/>
              <a:t>Edit Distance</a:t>
            </a:r>
          </a:p>
        </p:txBody>
      </p:sp>
      <p:sp>
        <p:nvSpPr>
          <p:cNvPr id="24579" name="Rectangle 3">
            <a:extLst>
              <a:ext uri="{FF2B5EF4-FFF2-40B4-BE49-F238E27FC236}">
                <a16:creationId xmlns:a16="http://schemas.microsoft.com/office/drawing/2014/main" id="{591ECABE-A77D-7113-EA98-185E94B6845A}"/>
              </a:ext>
            </a:extLst>
          </p:cNvPr>
          <p:cNvSpPr>
            <a:spLocks noGrp="1" noChangeArrowheads="1"/>
          </p:cNvSpPr>
          <p:nvPr>
            <p:ph type="body" idx="1"/>
          </p:nvPr>
        </p:nvSpPr>
        <p:spPr/>
        <p:txBody>
          <a:bodyPr/>
          <a:lstStyle/>
          <a:p>
            <a:pPr>
              <a:buFontTx/>
              <a:buNone/>
            </a:pPr>
            <a:r>
              <a:rPr lang="en-US" altLang="en-US" b="1">
                <a:sym typeface="Wingdings" panose="05000000000000000000" pitchFamily="2" charset="2"/>
              </a:rPr>
              <a:t>Defn</a:t>
            </a:r>
            <a:r>
              <a:rPr lang="en-US" altLang="en-US">
                <a:sym typeface="Wingdings" panose="05000000000000000000" pitchFamily="2" charset="2"/>
              </a:rPr>
              <a:t>. An </a:t>
            </a:r>
            <a:r>
              <a:rPr lang="en-US" altLang="en-US" b="1">
                <a:sym typeface="Wingdings" panose="05000000000000000000" pitchFamily="2" charset="2"/>
              </a:rPr>
              <a:t>optimal transcript</a:t>
            </a:r>
            <a:r>
              <a:rPr lang="en-US" altLang="en-US">
                <a:sym typeface="Wingdings" panose="05000000000000000000" pitchFamily="2" charset="2"/>
              </a:rPr>
              <a:t> is an edit transcript with the minimal number of edit operations for transforming one string into another.</a:t>
            </a:r>
          </a:p>
          <a:p>
            <a:pPr>
              <a:buFontTx/>
              <a:buNone/>
            </a:pPr>
            <a:r>
              <a:rPr lang="en-US" altLang="en-US">
                <a:sym typeface="Wingdings" panose="05000000000000000000" pitchFamily="2" charset="2"/>
              </a:rPr>
              <a:t>Note: optimal transcripts may not be unique.</a:t>
            </a:r>
          </a:p>
          <a:p>
            <a:pPr>
              <a:buFontTx/>
              <a:buNone/>
            </a:pPr>
            <a:r>
              <a:rPr lang="en-US" altLang="en-US" b="1">
                <a:sym typeface="Wingdings" panose="05000000000000000000" pitchFamily="2" charset="2"/>
              </a:rPr>
              <a:t>Defn.</a:t>
            </a:r>
            <a:r>
              <a:rPr lang="en-US" altLang="en-US">
                <a:sym typeface="Wingdings" panose="05000000000000000000" pitchFamily="2" charset="2"/>
              </a:rPr>
              <a:t> The </a:t>
            </a:r>
            <a:r>
              <a:rPr lang="en-US" altLang="en-US" b="1">
                <a:sym typeface="Wingdings" panose="05000000000000000000" pitchFamily="2" charset="2"/>
              </a:rPr>
              <a:t>edit distance problem</a:t>
            </a:r>
            <a:r>
              <a:rPr lang="en-US" altLang="en-US">
                <a:sym typeface="Wingdings" panose="05000000000000000000" pitchFamily="2" charset="2"/>
              </a:rPr>
              <a:t> entails computing the edit distance between two strings along with an optimal transcript.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bldLvl="3"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319087" y="262622"/>
            <a:ext cx="11625263" cy="523220"/>
          </a:xfrm>
          <a:prstGeom prst="rect">
            <a:avLst/>
          </a:prstGeom>
        </p:spPr>
        <p:txBody>
          <a:bodyPr wrap="square">
            <a:spAutoFit/>
          </a:bodyPr>
          <a:lstStyle/>
          <a:p>
            <a:r>
              <a:rPr lang="en-IN" sz="2800" b="1" u="sng" dirty="0"/>
              <a:t>5.4: Edit Distance</a:t>
            </a:r>
          </a:p>
        </p:txBody>
      </p:sp>
      <p:sp>
        <p:nvSpPr>
          <p:cNvPr id="3" name="Rectangle 2"/>
          <p:cNvSpPr/>
          <p:nvPr/>
        </p:nvSpPr>
        <p:spPr>
          <a:xfrm>
            <a:off x="442913" y="1037361"/>
            <a:ext cx="11258550" cy="5262979"/>
          </a:xfrm>
          <a:prstGeom prst="rect">
            <a:avLst/>
          </a:prstGeom>
        </p:spPr>
        <p:txBody>
          <a:bodyPr wrap="square">
            <a:spAutoFit/>
          </a:bodyPr>
          <a:lstStyle/>
          <a:p>
            <a:r>
              <a:rPr lang="en-IN" sz="2800" b="1" dirty="0"/>
              <a:t>Input</a:t>
            </a:r>
            <a:r>
              <a:rPr lang="en-IN" sz="2800" dirty="0"/>
              <a:t> :  Two strings str1 and str2 </a:t>
            </a:r>
          </a:p>
          <a:p>
            <a:endParaRPr lang="en-IN" sz="2800" dirty="0"/>
          </a:p>
          <a:p>
            <a:r>
              <a:rPr lang="en-IN" sz="2800" dirty="0"/>
              <a:t>Allowed Operations on str1</a:t>
            </a:r>
          </a:p>
          <a:p>
            <a:pPr lvl="2"/>
            <a:r>
              <a:rPr lang="en-IN" sz="2800" dirty="0"/>
              <a:t>Insert</a:t>
            </a:r>
          </a:p>
          <a:p>
            <a:pPr lvl="2"/>
            <a:r>
              <a:rPr lang="en-IN" sz="2800" dirty="0"/>
              <a:t>Remove</a:t>
            </a:r>
          </a:p>
          <a:p>
            <a:pPr lvl="2"/>
            <a:r>
              <a:rPr lang="en-IN" sz="2800" dirty="0"/>
              <a:t>Replace</a:t>
            </a:r>
          </a:p>
          <a:p>
            <a:endParaRPr lang="en-IN" sz="2800" dirty="0"/>
          </a:p>
          <a:p>
            <a:r>
              <a:rPr lang="en-IN" sz="2800" dirty="0"/>
              <a:t>Assume operations are of equal cost.</a:t>
            </a:r>
          </a:p>
          <a:p>
            <a:endParaRPr lang="en-IN" sz="2800" dirty="0"/>
          </a:p>
          <a:p>
            <a:r>
              <a:rPr lang="en-IN" sz="2800" b="1" dirty="0"/>
              <a:t>Output</a:t>
            </a:r>
            <a:r>
              <a:rPr lang="en-IN" sz="2800" dirty="0"/>
              <a:t> : Find minimum number of edits (operations) required to convert ‘str1’ into ‘str2’.</a:t>
            </a:r>
          </a:p>
          <a:p>
            <a:endParaRPr lang="en-IN" sz="2800" dirty="0"/>
          </a:p>
        </p:txBody>
      </p:sp>
    </p:spTree>
    <p:extLst>
      <p:ext uri="{BB962C8B-B14F-4D97-AF65-F5344CB8AC3E}">
        <p14:creationId xmlns:p14="http://schemas.microsoft.com/office/powerpoint/2010/main" val="2259713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319087" y="262622"/>
            <a:ext cx="11625263" cy="523220"/>
          </a:xfrm>
          <a:prstGeom prst="rect">
            <a:avLst/>
          </a:prstGeom>
        </p:spPr>
        <p:txBody>
          <a:bodyPr wrap="square">
            <a:spAutoFit/>
          </a:bodyPr>
          <a:lstStyle/>
          <a:p>
            <a:r>
              <a:rPr lang="en-IN" sz="2800" b="1" u="sng" dirty="0"/>
              <a:t>Edit Distance</a:t>
            </a:r>
          </a:p>
        </p:txBody>
      </p:sp>
      <p:sp>
        <p:nvSpPr>
          <p:cNvPr id="3" name="Rectangle 2"/>
          <p:cNvSpPr/>
          <p:nvPr/>
        </p:nvSpPr>
        <p:spPr>
          <a:xfrm>
            <a:off x="442913" y="1037361"/>
            <a:ext cx="11258550" cy="3539430"/>
          </a:xfrm>
          <a:prstGeom prst="rect">
            <a:avLst/>
          </a:prstGeom>
        </p:spPr>
        <p:txBody>
          <a:bodyPr wrap="square">
            <a:spAutoFit/>
          </a:bodyPr>
          <a:lstStyle/>
          <a:p>
            <a:r>
              <a:rPr lang="en-IN" sz="2800" b="1" dirty="0"/>
              <a:t>Input</a:t>
            </a:r>
            <a:r>
              <a:rPr lang="en-IN" sz="2800" dirty="0"/>
              <a:t>:   str1 = "</a:t>
            </a:r>
            <a:r>
              <a:rPr lang="en-IN" sz="2800" dirty="0" err="1"/>
              <a:t>sunday</a:t>
            </a:r>
            <a:r>
              <a:rPr lang="en-IN" sz="2800" dirty="0"/>
              <a:t>“</a:t>
            </a:r>
          </a:p>
          <a:p>
            <a:r>
              <a:rPr lang="en-IN" sz="2800" dirty="0"/>
              <a:t>              str2 = "</a:t>
            </a:r>
            <a:r>
              <a:rPr lang="en-IN" sz="2800" dirty="0" err="1"/>
              <a:t>saturday</a:t>
            </a:r>
            <a:r>
              <a:rPr lang="en-IN" sz="2800" dirty="0"/>
              <a:t>"</a:t>
            </a:r>
          </a:p>
          <a:p>
            <a:endParaRPr lang="en-IN" sz="2800" dirty="0"/>
          </a:p>
          <a:p>
            <a:r>
              <a:rPr lang="en-IN" sz="2800" b="1" dirty="0"/>
              <a:t>Output</a:t>
            </a:r>
            <a:r>
              <a:rPr lang="en-IN" sz="2800" dirty="0"/>
              <a:t>:  3</a:t>
            </a:r>
          </a:p>
          <a:p>
            <a:endParaRPr lang="en-IN" sz="2800" dirty="0"/>
          </a:p>
          <a:p>
            <a:r>
              <a:rPr lang="en-IN" sz="2800" dirty="0"/>
              <a:t>1. Replace 'n' with 'r'</a:t>
            </a:r>
          </a:p>
          <a:p>
            <a:r>
              <a:rPr lang="en-IN" sz="2800" dirty="0"/>
              <a:t>2. Insert t</a:t>
            </a:r>
          </a:p>
          <a:p>
            <a:r>
              <a:rPr lang="en-IN" sz="2800" dirty="0"/>
              <a:t>3. Insert a</a:t>
            </a:r>
          </a:p>
        </p:txBody>
      </p:sp>
    </p:spTree>
    <p:extLst>
      <p:ext uri="{BB962C8B-B14F-4D97-AF65-F5344CB8AC3E}">
        <p14:creationId xmlns:p14="http://schemas.microsoft.com/office/powerpoint/2010/main" val="366547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319087" y="262622"/>
            <a:ext cx="11625263" cy="523220"/>
          </a:xfrm>
          <a:prstGeom prst="rect">
            <a:avLst/>
          </a:prstGeom>
        </p:spPr>
        <p:txBody>
          <a:bodyPr wrap="square">
            <a:spAutoFit/>
          </a:bodyPr>
          <a:lstStyle/>
          <a:p>
            <a:r>
              <a:rPr lang="en-IN" sz="2800" b="1" u="sng" dirty="0"/>
              <a:t>Edit Distance</a:t>
            </a:r>
          </a:p>
        </p:txBody>
      </p:sp>
      <p:sp>
        <p:nvSpPr>
          <p:cNvPr id="3" name="Rectangle 2"/>
          <p:cNvSpPr/>
          <p:nvPr/>
        </p:nvSpPr>
        <p:spPr>
          <a:xfrm>
            <a:off x="319087" y="923061"/>
            <a:ext cx="11258550" cy="4832092"/>
          </a:xfrm>
          <a:prstGeom prst="rect">
            <a:avLst/>
          </a:prstGeom>
        </p:spPr>
        <p:txBody>
          <a:bodyPr wrap="square">
            <a:spAutoFit/>
          </a:bodyPr>
          <a:lstStyle/>
          <a:p>
            <a:pPr marL="514350" indent="-514350">
              <a:buAutoNum type="arabicPeriod"/>
            </a:pPr>
            <a:r>
              <a:rPr lang="en-IN" sz="2800" dirty="0"/>
              <a:t>Process all characters one by one staring from either from left or right sides of both strings </a:t>
            </a:r>
            <a:r>
              <a:rPr lang="en-IN" sz="2400" dirty="0"/>
              <a:t>[</a:t>
            </a:r>
            <a:r>
              <a:rPr lang="en-US" sz="2400" b="0" i="1" dirty="0">
                <a:solidFill>
                  <a:srgbClr val="273239"/>
                </a:solidFill>
                <a:effectLst/>
                <a:latin typeface="Nunito" pitchFamily="2" charset="0"/>
              </a:rPr>
              <a:t>Let us process from the </a:t>
            </a:r>
            <a:r>
              <a:rPr lang="en-US" sz="2400" b="1" i="1" dirty="0">
                <a:solidFill>
                  <a:srgbClr val="273239"/>
                </a:solidFill>
                <a:effectLst/>
                <a:latin typeface="Nunito" pitchFamily="2" charset="0"/>
              </a:rPr>
              <a:t>right end</a:t>
            </a:r>
            <a:r>
              <a:rPr lang="en-US" sz="2400" b="0" i="1" dirty="0">
                <a:solidFill>
                  <a:srgbClr val="273239"/>
                </a:solidFill>
                <a:effectLst/>
                <a:latin typeface="Nunito" pitchFamily="2" charset="0"/>
              </a:rPr>
              <a:t> of the strings]</a:t>
            </a:r>
            <a:endParaRPr lang="en-IN" sz="2800" dirty="0"/>
          </a:p>
          <a:p>
            <a:pPr marL="514350" indent="-514350">
              <a:buAutoNum type="arabicPeriod"/>
            </a:pPr>
            <a:r>
              <a:rPr lang="en-IN" sz="2800" dirty="0"/>
              <a:t>Let m: Length of str1 (first string) </a:t>
            </a:r>
          </a:p>
          <a:p>
            <a:r>
              <a:rPr lang="en-IN" sz="2800" dirty="0"/>
              <a:t>             n: Length of str2 (second string)</a:t>
            </a:r>
          </a:p>
          <a:p>
            <a:pPr marL="514350" indent="-514350">
              <a:buAutoNum type="arabicPeriod" startAt="3"/>
            </a:pPr>
            <a:r>
              <a:rPr lang="en-IN" sz="2800" dirty="0"/>
              <a:t>If </a:t>
            </a:r>
            <a:r>
              <a:rPr lang="en-IN" sz="2800" b="1" u="sng" dirty="0"/>
              <a:t>last characters of two strings are same</a:t>
            </a:r>
            <a:r>
              <a:rPr lang="en-IN" sz="2800" dirty="0"/>
              <a:t>, </a:t>
            </a:r>
          </a:p>
          <a:p>
            <a:r>
              <a:rPr lang="en-IN" sz="2800" dirty="0"/>
              <a:t>	</a:t>
            </a:r>
            <a:r>
              <a:rPr lang="en-US" sz="2800" b="0" i="1" dirty="0">
                <a:solidFill>
                  <a:srgbClr val="273239"/>
                </a:solidFill>
                <a:effectLst/>
                <a:latin typeface="Nunito" pitchFamily="2" charset="0"/>
              </a:rPr>
              <a:t>recursively calculate the </a:t>
            </a:r>
            <a:r>
              <a:rPr lang="en-US" sz="2800" b="1" i="1" dirty="0">
                <a:solidFill>
                  <a:srgbClr val="273239"/>
                </a:solidFill>
                <a:effectLst/>
                <a:latin typeface="Nunito" pitchFamily="2" charset="0"/>
              </a:rPr>
              <a:t>answer</a:t>
            </a:r>
            <a:r>
              <a:rPr lang="en-US" sz="2800" b="0" i="1" dirty="0">
                <a:solidFill>
                  <a:srgbClr val="273239"/>
                </a:solidFill>
                <a:effectLst/>
                <a:latin typeface="Nunito" pitchFamily="2" charset="0"/>
              </a:rPr>
              <a:t> for rest of part of the strings</a:t>
            </a:r>
            <a:r>
              <a:rPr lang="en-IN" sz="2800" b="1" u="sng" dirty="0"/>
              <a:t>   </a:t>
            </a:r>
          </a:p>
          <a:p>
            <a:r>
              <a:rPr lang="en-IN" sz="2800" dirty="0"/>
              <a:t>      else</a:t>
            </a:r>
          </a:p>
          <a:p>
            <a:r>
              <a:rPr lang="en-IN" sz="2800" dirty="0"/>
              <a:t>      (a)</a:t>
            </a:r>
            <a:r>
              <a:rPr lang="en-US" sz="2800" b="0" i="1" dirty="0">
                <a:solidFill>
                  <a:srgbClr val="273239"/>
                </a:solidFill>
                <a:effectLst/>
                <a:latin typeface="Nunito" pitchFamily="2" charset="0"/>
              </a:rPr>
              <a:t> perform all three operations to match the last characters, i.e.    </a:t>
            </a:r>
            <a:br>
              <a:rPr lang="en-US" sz="2800" b="0" i="1" dirty="0">
                <a:solidFill>
                  <a:srgbClr val="273239"/>
                </a:solidFill>
                <a:effectLst/>
                <a:latin typeface="Nunito" pitchFamily="2" charset="0"/>
              </a:rPr>
            </a:br>
            <a:r>
              <a:rPr lang="en-US" sz="2800" b="0" i="1" dirty="0">
                <a:solidFill>
                  <a:srgbClr val="273239"/>
                </a:solidFill>
                <a:effectLst/>
                <a:latin typeface="Nunito" pitchFamily="2" charset="0"/>
              </a:rPr>
              <a:t>           </a:t>
            </a:r>
            <a:r>
              <a:rPr lang="en-US" sz="2800" b="1" i="1" dirty="0">
                <a:solidFill>
                  <a:srgbClr val="273239"/>
                </a:solidFill>
                <a:effectLst/>
                <a:latin typeface="Nunito" pitchFamily="2" charset="0"/>
              </a:rPr>
              <a:t>insert, replace, and remove </a:t>
            </a:r>
          </a:p>
          <a:p>
            <a:r>
              <a:rPr lang="en-US" sz="2800" i="1" dirty="0">
                <a:solidFill>
                  <a:srgbClr val="273239"/>
                </a:solidFill>
                <a:latin typeface="Nunito" pitchFamily="2" charset="0"/>
              </a:rPr>
              <a:t>     (b)</a:t>
            </a:r>
            <a:r>
              <a:rPr lang="en-US" sz="2800" b="0" i="1" dirty="0">
                <a:solidFill>
                  <a:srgbClr val="273239"/>
                </a:solidFill>
                <a:effectLst/>
                <a:latin typeface="Nunito" pitchFamily="2" charset="0"/>
              </a:rPr>
              <a:t> recursively calculate the result for the remaining part of the </a:t>
            </a:r>
            <a:br>
              <a:rPr lang="en-US" sz="2800" b="0" i="1" dirty="0">
                <a:solidFill>
                  <a:srgbClr val="273239"/>
                </a:solidFill>
                <a:effectLst/>
                <a:latin typeface="Nunito" pitchFamily="2" charset="0"/>
              </a:rPr>
            </a:br>
            <a:r>
              <a:rPr lang="en-US" sz="2800" b="0" i="1" dirty="0">
                <a:solidFill>
                  <a:srgbClr val="273239"/>
                </a:solidFill>
                <a:effectLst/>
                <a:latin typeface="Nunito" pitchFamily="2" charset="0"/>
              </a:rPr>
              <a:t>           string</a:t>
            </a:r>
            <a:r>
              <a:rPr lang="en-US" sz="2800" b="1" i="1" dirty="0">
                <a:solidFill>
                  <a:srgbClr val="273239"/>
                </a:solidFill>
                <a:latin typeface="Nunito" pitchFamily="2" charset="0"/>
              </a:rPr>
              <a:t> </a:t>
            </a:r>
            <a:endParaRPr lang="en-IN" sz="2800" dirty="0"/>
          </a:p>
        </p:txBody>
      </p:sp>
    </p:spTree>
    <p:extLst>
      <p:ext uri="{BB962C8B-B14F-4D97-AF65-F5344CB8AC3E}">
        <p14:creationId xmlns:p14="http://schemas.microsoft.com/office/powerpoint/2010/main" val="4240428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D7F239-3881-3F95-2D24-CCF146097CD5}"/>
              </a:ext>
            </a:extLst>
          </p:cNvPr>
          <p:cNvPicPr>
            <a:picLocks noChangeAspect="1"/>
          </p:cNvPicPr>
          <p:nvPr/>
        </p:nvPicPr>
        <p:blipFill>
          <a:blip r:embed="rId2"/>
          <a:stretch>
            <a:fillRect/>
          </a:stretch>
        </p:blipFill>
        <p:spPr>
          <a:xfrm>
            <a:off x="398158" y="619432"/>
            <a:ext cx="11261343" cy="5686978"/>
          </a:xfrm>
          <a:prstGeom prst="rect">
            <a:avLst/>
          </a:prstGeom>
        </p:spPr>
      </p:pic>
    </p:spTree>
    <p:extLst>
      <p:ext uri="{BB962C8B-B14F-4D97-AF65-F5344CB8AC3E}">
        <p14:creationId xmlns:p14="http://schemas.microsoft.com/office/powerpoint/2010/main" val="1214134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3" name="Rectangle 2"/>
          <p:cNvSpPr/>
          <p:nvPr/>
        </p:nvSpPr>
        <p:spPr>
          <a:xfrm>
            <a:off x="328614" y="117693"/>
            <a:ext cx="11387136" cy="6740307"/>
          </a:xfrm>
          <a:prstGeom prst="rect">
            <a:avLst/>
          </a:prstGeom>
        </p:spPr>
        <p:txBody>
          <a:bodyPr wrap="square">
            <a:spAutoFit/>
          </a:bodyPr>
          <a:lstStyle/>
          <a:p>
            <a:r>
              <a:rPr lang="en-IN" sz="2400" dirty="0" err="1"/>
              <a:t>int</a:t>
            </a:r>
            <a:r>
              <a:rPr lang="en-IN" sz="2400" dirty="0"/>
              <a:t> </a:t>
            </a:r>
            <a:r>
              <a:rPr lang="en-IN" sz="2400" dirty="0" err="1"/>
              <a:t>editDistDP</a:t>
            </a:r>
            <a:r>
              <a:rPr lang="en-IN" sz="2400" dirty="0"/>
              <a:t>(string str1, string str2, </a:t>
            </a:r>
            <a:r>
              <a:rPr lang="en-IN" sz="2400" dirty="0" err="1"/>
              <a:t>int</a:t>
            </a:r>
            <a:r>
              <a:rPr lang="en-IN" sz="2400" dirty="0"/>
              <a:t> m, </a:t>
            </a:r>
            <a:r>
              <a:rPr lang="en-IN" sz="2400" dirty="0" err="1"/>
              <a:t>int</a:t>
            </a:r>
            <a:r>
              <a:rPr lang="en-IN" sz="2400" dirty="0"/>
              <a:t> n) </a:t>
            </a:r>
          </a:p>
          <a:p>
            <a:r>
              <a:rPr lang="en-IN" sz="2400" dirty="0"/>
              <a:t>{ </a:t>
            </a:r>
          </a:p>
          <a:p>
            <a:r>
              <a:rPr lang="en-IN" sz="2400" dirty="0"/>
              <a:t>    </a:t>
            </a:r>
            <a:r>
              <a:rPr lang="en-IN" sz="2400" dirty="0" err="1"/>
              <a:t>int</a:t>
            </a:r>
            <a:r>
              <a:rPr lang="en-IN" sz="2400" dirty="0"/>
              <a:t> </a:t>
            </a:r>
            <a:r>
              <a:rPr lang="en-IN" sz="2400" dirty="0" err="1"/>
              <a:t>dp</a:t>
            </a:r>
            <a:r>
              <a:rPr lang="en-IN" sz="2400" dirty="0"/>
              <a:t>[m+1][n+1]; </a:t>
            </a:r>
          </a:p>
          <a:p>
            <a:r>
              <a:rPr lang="en-IN" sz="2400" dirty="0"/>
              <a:t>  </a:t>
            </a:r>
          </a:p>
          <a:p>
            <a:r>
              <a:rPr lang="en-IN" sz="2400" dirty="0"/>
              <a:t>    for (</a:t>
            </a:r>
            <a:r>
              <a:rPr lang="en-IN" sz="2400" dirty="0" err="1"/>
              <a:t>int</a:t>
            </a:r>
            <a:r>
              <a:rPr lang="en-IN" sz="2400" dirty="0"/>
              <a:t> </a:t>
            </a:r>
            <a:r>
              <a:rPr lang="en-IN" sz="2400" dirty="0" err="1"/>
              <a:t>i</a:t>
            </a:r>
            <a:r>
              <a:rPr lang="en-IN" sz="2400" dirty="0"/>
              <a:t>=0; </a:t>
            </a:r>
            <a:r>
              <a:rPr lang="en-IN" sz="2400" dirty="0" err="1"/>
              <a:t>i</a:t>
            </a:r>
            <a:r>
              <a:rPr lang="en-IN" sz="2400" dirty="0"/>
              <a:t>&lt;=m; </a:t>
            </a:r>
            <a:r>
              <a:rPr lang="en-IN" sz="2400" dirty="0" err="1"/>
              <a:t>i</a:t>
            </a:r>
            <a:r>
              <a:rPr lang="en-IN" sz="2400" dirty="0"/>
              <a:t>++) {</a:t>
            </a:r>
          </a:p>
          <a:p>
            <a:r>
              <a:rPr lang="en-IN" sz="2400" dirty="0"/>
              <a:t>           for (</a:t>
            </a:r>
            <a:r>
              <a:rPr lang="en-IN" sz="2400" dirty="0" err="1"/>
              <a:t>int</a:t>
            </a:r>
            <a:r>
              <a:rPr lang="en-IN" sz="2400" dirty="0"/>
              <a:t> j=0; j&lt;=n; j++) {</a:t>
            </a:r>
          </a:p>
          <a:p>
            <a:r>
              <a:rPr lang="en-IN" sz="2400" dirty="0"/>
              <a:t>       	   if (</a:t>
            </a:r>
            <a:r>
              <a:rPr lang="en-IN" sz="2400" dirty="0" err="1"/>
              <a:t>i</a:t>
            </a:r>
            <a:r>
              <a:rPr lang="en-IN" sz="2400" dirty="0"/>
              <a:t>==0)                     // If first string is empty</a:t>
            </a:r>
          </a:p>
          <a:p>
            <a:r>
              <a:rPr lang="en-IN" sz="2400" dirty="0"/>
              <a:t>                        </a:t>
            </a:r>
            <a:r>
              <a:rPr lang="en-IN" sz="2400" dirty="0" err="1"/>
              <a:t>dp</a:t>
            </a:r>
            <a:r>
              <a:rPr lang="en-IN" sz="2400" dirty="0"/>
              <a:t>[</a:t>
            </a:r>
            <a:r>
              <a:rPr lang="en-IN" sz="2400" dirty="0" err="1"/>
              <a:t>i</a:t>
            </a:r>
            <a:r>
              <a:rPr lang="en-IN" sz="2400" dirty="0"/>
              <a:t>][j] = j;        // insert all characters of second string, Min. operations = j </a:t>
            </a:r>
          </a:p>
          <a:p>
            <a:r>
              <a:rPr lang="en-IN" sz="2400" dirty="0"/>
              <a:t>  	   else if (j==0)            // If second string is empty</a:t>
            </a:r>
          </a:p>
          <a:p>
            <a:r>
              <a:rPr lang="en-IN" sz="2400" dirty="0"/>
              <a:t>                         </a:t>
            </a:r>
            <a:r>
              <a:rPr lang="en-IN" sz="2400" dirty="0" err="1"/>
              <a:t>dp</a:t>
            </a:r>
            <a:r>
              <a:rPr lang="en-IN" sz="2400" dirty="0"/>
              <a:t>[</a:t>
            </a:r>
            <a:r>
              <a:rPr lang="en-IN" sz="2400" dirty="0" err="1"/>
              <a:t>i</a:t>
            </a:r>
            <a:r>
              <a:rPr lang="en-IN" sz="2400" dirty="0"/>
              <a:t>][j] = </a:t>
            </a:r>
            <a:r>
              <a:rPr lang="en-IN" sz="2400" dirty="0" err="1"/>
              <a:t>i</a:t>
            </a:r>
            <a:r>
              <a:rPr lang="en-IN" sz="2400" dirty="0"/>
              <a:t>;      // remove all characters of second string , Min. operations = </a:t>
            </a:r>
            <a:r>
              <a:rPr lang="en-IN" sz="2400" dirty="0" err="1"/>
              <a:t>i</a:t>
            </a:r>
            <a:r>
              <a:rPr lang="en-IN" sz="2400" dirty="0"/>
              <a:t> </a:t>
            </a:r>
          </a:p>
          <a:p>
            <a:r>
              <a:rPr lang="en-IN" sz="2400" dirty="0"/>
              <a:t>  	   else if (str1[i-1] == str2[j-1]) </a:t>
            </a:r>
          </a:p>
          <a:p>
            <a:r>
              <a:rPr lang="en-IN" sz="2400" dirty="0"/>
              <a:t>                         </a:t>
            </a:r>
            <a:r>
              <a:rPr lang="en-IN" sz="2400" dirty="0" err="1"/>
              <a:t>dp</a:t>
            </a:r>
            <a:r>
              <a:rPr lang="en-IN" sz="2400" dirty="0"/>
              <a:t>[</a:t>
            </a:r>
            <a:r>
              <a:rPr lang="en-IN" sz="2400" dirty="0" err="1"/>
              <a:t>i</a:t>
            </a:r>
            <a:r>
              <a:rPr lang="en-IN" sz="2400" dirty="0"/>
              <a:t>][j] = </a:t>
            </a:r>
            <a:r>
              <a:rPr lang="en-IN" sz="2400" dirty="0" err="1"/>
              <a:t>dp</a:t>
            </a:r>
            <a:r>
              <a:rPr lang="en-IN" sz="2400" dirty="0"/>
              <a:t>[i-1][j-1]; </a:t>
            </a:r>
          </a:p>
          <a:p>
            <a:r>
              <a:rPr lang="en-IN" sz="2400" dirty="0"/>
              <a:t>                 else</a:t>
            </a:r>
          </a:p>
          <a:p>
            <a:r>
              <a:rPr lang="en-IN" sz="2400" dirty="0"/>
              <a:t>                        </a:t>
            </a:r>
            <a:r>
              <a:rPr lang="en-IN" sz="2400" dirty="0" err="1"/>
              <a:t>dp</a:t>
            </a:r>
            <a:r>
              <a:rPr lang="en-IN" sz="2400" dirty="0"/>
              <a:t>[</a:t>
            </a:r>
            <a:r>
              <a:rPr lang="en-IN" sz="2400" dirty="0" err="1"/>
              <a:t>i</a:t>
            </a:r>
            <a:r>
              <a:rPr lang="en-IN" sz="2400" dirty="0"/>
              <a:t>][j] = 1 + min(</a:t>
            </a:r>
            <a:r>
              <a:rPr lang="en-IN" sz="2400" dirty="0" err="1"/>
              <a:t>dp</a:t>
            </a:r>
            <a:r>
              <a:rPr lang="en-IN" sz="2400" dirty="0"/>
              <a:t>[</a:t>
            </a:r>
            <a:r>
              <a:rPr lang="en-IN" sz="2400" dirty="0" err="1"/>
              <a:t>i</a:t>
            </a:r>
            <a:r>
              <a:rPr lang="en-IN" sz="2400" dirty="0"/>
              <a:t>][j-1], </a:t>
            </a:r>
            <a:r>
              <a:rPr lang="en-IN" sz="2400" dirty="0" err="1"/>
              <a:t>dp</a:t>
            </a:r>
            <a:r>
              <a:rPr lang="en-IN" sz="2400" dirty="0"/>
              <a:t>[i-1][j],  </a:t>
            </a:r>
            <a:r>
              <a:rPr lang="en-IN" sz="2400" dirty="0" err="1"/>
              <a:t>dp</a:t>
            </a:r>
            <a:r>
              <a:rPr lang="en-IN" sz="2400" dirty="0"/>
              <a:t>[i-1][j-1]);  </a:t>
            </a:r>
            <a:r>
              <a:rPr lang="en-IN" sz="2000" dirty="0"/>
              <a:t>// Insert, Remove and Replace </a:t>
            </a:r>
          </a:p>
          <a:p>
            <a:r>
              <a:rPr lang="en-IN" sz="2400" dirty="0"/>
              <a:t>        } </a:t>
            </a:r>
          </a:p>
          <a:p>
            <a:r>
              <a:rPr lang="en-IN" sz="2400" dirty="0"/>
              <a:t>    } </a:t>
            </a:r>
          </a:p>
          <a:p>
            <a:r>
              <a:rPr lang="en-IN" sz="2400" dirty="0"/>
              <a:t>     return </a:t>
            </a:r>
            <a:r>
              <a:rPr lang="en-IN" sz="2400" dirty="0" err="1"/>
              <a:t>dp</a:t>
            </a:r>
            <a:r>
              <a:rPr lang="en-IN" sz="2400" dirty="0"/>
              <a:t>[m][n]; </a:t>
            </a:r>
          </a:p>
          <a:p>
            <a:r>
              <a:rPr lang="en-IN" sz="2400" dirty="0"/>
              <a:t>} </a:t>
            </a:r>
          </a:p>
        </p:txBody>
      </p:sp>
    </p:spTree>
    <p:extLst>
      <p:ext uri="{BB962C8B-B14F-4D97-AF65-F5344CB8AC3E}">
        <p14:creationId xmlns:p14="http://schemas.microsoft.com/office/powerpoint/2010/main" val="2706879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tx2">
            <a:lumMod val="60000"/>
            <a:lumOff val="40000"/>
          </a:schemeClr>
        </a:solid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17650" y="2062691"/>
          <a:ext cx="8726487" cy="4366686"/>
        </p:xfrm>
        <a:graphic>
          <a:graphicData uri="http://schemas.openxmlformats.org/drawingml/2006/table">
            <a:tbl>
              <a:tblPr firstRow="1" bandRow="1">
                <a:tableStyleId>{8799B23B-EC83-4686-B30A-512413B5E67A}</a:tableStyleId>
              </a:tblPr>
              <a:tblGrid>
                <a:gridCol w="1246641">
                  <a:extLst>
                    <a:ext uri="{9D8B030D-6E8A-4147-A177-3AD203B41FA5}">
                      <a16:colId xmlns:a16="http://schemas.microsoft.com/office/drawing/2014/main" val="20000"/>
                    </a:ext>
                  </a:extLst>
                </a:gridCol>
                <a:gridCol w="1246641">
                  <a:extLst>
                    <a:ext uri="{9D8B030D-6E8A-4147-A177-3AD203B41FA5}">
                      <a16:colId xmlns:a16="http://schemas.microsoft.com/office/drawing/2014/main" val="20001"/>
                    </a:ext>
                  </a:extLst>
                </a:gridCol>
                <a:gridCol w="1246641">
                  <a:extLst>
                    <a:ext uri="{9D8B030D-6E8A-4147-A177-3AD203B41FA5}">
                      <a16:colId xmlns:a16="http://schemas.microsoft.com/office/drawing/2014/main" val="20002"/>
                    </a:ext>
                  </a:extLst>
                </a:gridCol>
                <a:gridCol w="1246641">
                  <a:extLst>
                    <a:ext uri="{9D8B030D-6E8A-4147-A177-3AD203B41FA5}">
                      <a16:colId xmlns:a16="http://schemas.microsoft.com/office/drawing/2014/main" val="20003"/>
                    </a:ext>
                  </a:extLst>
                </a:gridCol>
                <a:gridCol w="1246641">
                  <a:extLst>
                    <a:ext uri="{9D8B030D-6E8A-4147-A177-3AD203B41FA5}">
                      <a16:colId xmlns:a16="http://schemas.microsoft.com/office/drawing/2014/main" val="20004"/>
                    </a:ext>
                  </a:extLst>
                </a:gridCol>
                <a:gridCol w="1246641">
                  <a:extLst>
                    <a:ext uri="{9D8B030D-6E8A-4147-A177-3AD203B41FA5}">
                      <a16:colId xmlns:a16="http://schemas.microsoft.com/office/drawing/2014/main" val="20005"/>
                    </a:ext>
                  </a:extLst>
                </a:gridCol>
                <a:gridCol w="1246641">
                  <a:extLst>
                    <a:ext uri="{9D8B030D-6E8A-4147-A177-3AD203B41FA5}">
                      <a16:colId xmlns:a16="http://schemas.microsoft.com/office/drawing/2014/main" val="20006"/>
                    </a:ext>
                  </a:extLst>
                </a:gridCol>
              </a:tblGrid>
              <a:tr h="727781">
                <a:tc>
                  <a:txBody>
                    <a:bodyPr/>
                    <a:lstStyle/>
                    <a:p>
                      <a:pPr algn="ctr"/>
                      <a:endParaRPr lang="en-IN" sz="3600" dirty="0"/>
                    </a:p>
                  </a:txBody>
                  <a:tcPr/>
                </a:tc>
                <a:tc>
                  <a:txBody>
                    <a:bodyPr/>
                    <a:lstStyle/>
                    <a:p>
                      <a:pPr algn="ctr"/>
                      <a:r>
                        <a:rPr lang="en-IN" sz="3600" dirty="0">
                          <a:latin typeface="Arial" panose="020B0604020202020204" pitchFamily="34" charset="0"/>
                          <a:cs typeface="Arial" panose="020B0604020202020204" pitchFamily="34" charset="0"/>
                        </a:rPr>
                        <a:t>Ø</a:t>
                      </a:r>
                      <a:endParaRPr lang="en-IN" sz="3600" dirty="0"/>
                    </a:p>
                  </a:txBody>
                  <a:tcPr/>
                </a:tc>
                <a:tc>
                  <a:txBody>
                    <a:bodyPr/>
                    <a:lstStyle/>
                    <a:p>
                      <a:pPr algn="ctr"/>
                      <a:r>
                        <a:rPr lang="en-IN" sz="3600" dirty="0"/>
                        <a:t>M</a:t>
                      </a:r>
                    </a:p>
                  </a:txBody>
                  <a:tcPr/>
                </a:tc>
                <a:tc>
                  <a:txBody>
                    <a:bodyPr/>
                    <a:lstStyle/>
                    <a:p>
                      <a:pPr algn="ctr"/>
                      <a:r>
                        <a:rPr lang="en-IN" sz="3600" dirty="0"/>
                        <a:t>A</a:t>
                      </a:r>
                    </a:p>
                  </a:txBody>
                  <a:tcPr/>
                </a:tc>
                <a:tc>
                  <a:txBody>
                    <a:bodyPr/>
                    <a:lstStyle/>
                    <a:p>
                      <a:pPr algn="ctr"/>
                      <a:r>
                        <a:rPr lang="en-IN" sz="3600" dirty="0"/>
                        <a:t>R</a:t>
                      </a:r>
                    </a:p>
                  </a:txBody>
                  <a:tcPr/>
                </a:tc>
                <a:tc>
                  <a:txBody>
                    <a:bodyPr/>
                    <a:lstStyle/>
                    <a:p>
                      <a:pPr algn="ctr"/>
                      <a:r>
                        <a:rPr lang="en-IN" sz="3600" dirty="0"/>
                        <a:t>C</a:t>
                      </a:r>
                    </a:p>
                  </a:txBody>
                  <a:tcPr/>
                </a:tc>
                <a:tc>
                  <a:txBody>
                    <a:bodyPr/>
                    <a:lstStyle/>
                    <a:p>
                      <a:pPr algn="ctr"/>
                      <a:r>
                        <a:rPr lang="en-IN" sz="3600" dirty="0"/>
                        <a:t>H</a:t>
                      </a:r>
                    </a:p>
                  </a:txBody>
                  <a:tcPr/>
                </a:tc>
                <a:extLst>
                  <a:ext uri="{0D108BD9-81ED-4DB2-BD59-A6C34878D82A}">
                    <a16:rowId xmlns:a16="http://schemas.microsoft.com/office/drawing/2014/main" val="10000"/>
                  </a:ext>
                </a:extLst>
              </a:tr>
              <a:tr h="727781">
                <a:tc>
                  <a:txBody>
                    <a:bodyPr/>
                    <a:lstStyle/>
                    <a:p>
                      <a:pPr algn="ctr"/>
                      <a:r>
                        <a:rPr lang="en-IN" sz="3600" b="1" dirty="0">
                          <a:latin typeface="Arial" panose="020B0604020202020204" pitchFamily="34" charset="0"/>
                          <a:cs typeface="Arial" panose="020B0604020202020204" pitchFamily="34" charset="0"/>
                        </a:rPr>
                        <a:t>Ø</a:t>
                      </a:r>
                      <a:endParaRPr lang="en-IN" sz="3600" b="1" dirty="0"/>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extLst>
                  <a:ext uri="{0D108BD9-81ED-4DB2-BD59-A6C34878D82A}">
                    <a16:rowId xmlns:a16="http://schemas.microsoft.com/office/drawing/2014/main" val="10001"/>
                  </a:ext>
                </a:extLst>
              </a:tr>
              <a:tr h="727781">
                <a:tc>
                  <a:txBody>
                    <a:bodyPr/>
                    <a:lstStyle/>
                    <a:p>
                      <a:pPr algn="ctr"/>
                      <a:r>
                        <a:rPr lang="en-IN" sz="3600" b="1" dirty="0"/>
                        <a:t>C</a:t>
                      </a:r>
                    </a:p>
                  </a:txBody>
                  <a:tcPr/>
                </a:tc>
                <a:tc>
                  <a:txBody>
                    <a:bodyPr/>
                    <a:lstStyle/>
                    <a:p>
                      <a:pPr algn="ctr"/>
                      <a:endParaRPr lang="en-IN" sz="3600" dirty="0"/>
                    </a:p>
                  </a:txBody>
                  <a:tcPr/>
                </a:tc>
                <a:tc>
                  <a:txBody>
                    <a:bodyPr/>
                    <a:lstStyle/>
                    <a:p>
                      <a:pPr algn="ctr"/>
                      <a:endParaRPr lang="en-IN" sz="3600" dirty="0"/>
                    </a:p>
                  </a:txBody>
                  <a:tcPr/>
                </a:tc>
                <a:tc>
                  <a:txBody>
                    <a:bodyPr/>
                    <a:lstStyle/>
                    <a:p>
                      <a:pPr algn="ctr"/>
                      <a:endParaRPr lang="en-IN" sz="3600" dirty="0"/>
                    </a:p>
                  </a:txBody>
                  <a:tcPr/>
                </a:tc>
                <a:tc>
                  <a:txBody>
                    <a:bodyPr/>
                    <a:lstStyle/>
                    <a:p>
                      <a:pPr algn="ctr"/>
                      <a:endParaRPr lang="en-IN" sz="3600" dirty="0"/>
                    </a:p>
                  </a:txBody>
                  <a:tcPr/>
                </a:tc>
                <a:tc>
                  <a:txBody>
                    <a:bodyPr/>
                    <a:lstStyle/>
                    <a:p>
                      <a:pPr algn="ctr"/>
                      <a:endParaRPr lang="en-IN" sz="3600" dirty="0"/>
                    </a:p>
                  </a:txBody>
                  <a:tcPr/>
                </a:tc>
                <a:tc>
                  <a:txBody>
                    <a:bodyPr/>
                    <a:lstStyle/>
                    <a:p>
                      <a:pPr algn="ctr"/>
                      <a:endParaRPr lang="en-IN" sz="3600" dirty="0"/>
                    </a:p>
                  </a:txBody>
                  <a:tcPr/>
                </a:tc>
                <a:extLst>
                  <a:ext uri="{0D108BD9-81ED-4DB2-BD59-A6C34878D82A}">
                    <a16:rowId xmlns:a16="http://schemas.microsoft.com/office/drawing/2014/main" val="10002"/>
                  </a:ext>
                </a:extLst>
              </a:tr>
              <a:tr h="727781">
                <a:tc>
                  <a:txBody>
                    <a:bodyPr/>
                    <a:lstStyle/>
                    <a:p>
                      <a:pPr algn="ctr"/>
                      <a:r>
                        <a:rPr lang="en-IN" sz="3600" b="1" dirty="0"/>
                        <a:t>A</a:t>
                      </a:r>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extLst>
                  <a:ext uri="{0D108BD9-81ED-4DB2-BD59-A6C34878D82A}">
                    <a16:rowId xmlns:a16="http://schemas.microsoft.com/office/drawing/2014/main" val="10003"/>
                  </a:ext>
                </a:extLst>
              </a:tr>
              <a:tr h="727781">
                <a:tc>
                  <a:txBody>
                    <a:bodyPr/>
                    <a:lstStyle/>
                    <a:p>
                      <a:pPr algn="ctr"/>
                      <a:r>
                        <a:rPr lang="en-IN" sz="3600" b="1" dirty="0"/>
                        <a:t>R</a:t>
                      </a:r>
                    </a:p>
                  </a:txBody>
                  <a:tcPr/>
                </a:tc>
                <a:tc>
                  <a:txBody>
                    <a:bodyPr/>
                    <a:lstStyle/>
                    <a:p>
                      <a:pPr algn="ctr"/>
                      <a:endParaRPr lang="en-IN" sz="3600" dirty="0"/>
                    </a:p>
                  </a:txBody>
                  <a:tcPr/>
                </a:tc>
                <a:tc>
                  <a:txBody>
                    <a:bodyPr/>
                    <a:lstStyle/>
                    <a:p>
                      <a:pPr algn="ctr"/>
                      <a:endParaRPr lang="en-IN" sz="3600" dirty="0"/>
                    </a:p>
                  </a:txBody>
                  <a:tcPr/>
                </a:tc>
                <a:tc>
                  <a:txBody>
                    <a:bodyPr/>
                    <a:lstStyle/>
                    <a:p>
                      <a:pPr algn="ctr"/>
                      <a:endParaRPr lang="en-IN" sz="3600" dirty="0"/>
                    </a:p>
                  </a:txBody>
                  <a:tcPr/>
                </a:tc>
                <a:tc>
                  <a:txBody>
                    <a:bodyPr/>
                    <a:lstStyle/>
                    <a:p>
                      <a:pPr algn="ctr"/>
                      <a:endParaRPr lang="en-IN" sz="3600" dirty="0"/>
                    </a:p>
                  </a:txBody>
                  <a:tcPr/>
                </a:tc>
                <a:tc>
                  <a:txBody>
                    <a:bodyPr/>
                    <a:lstStyle/>
                    <a:p>
                      <a:pPr algn="ctr"/>
                      <a:endParaRPr lang="en-IN" sz="3600" dirty="0"/>
                    </a:p>
                  </a:txBody>
                  <a:tcPr/>
                </a:tc>
                <a:tc>
                  <a:txBody>
                    <a:bodyPr/>
                    <a:lstStyle/>
                    <a:p>
                      <a:pPr algn="ctr"/>
                      <a:endParaRPr lang="en-IN" sz="3600" dirty="0"/>
                    </a:p>
                  </a:txBody>
                  <a:tcPr/>
                </a:tc>
                <a:extLst>
                  <a:ext uri="{0D108BD9-81ED-4DB2-BD59-A6C34878D82A}">
                    <a16:rowId xmlns:a16="http://schemas.microsoft.com/office/drawing/2014/main" val="10004"/>
                  </a:ext>
                </a:extLst>
              </a:tr>
              <a:tr h="727781">
                <a:tc>
                  <a:txBody>
                    <a:bodyPr/>
                    <a:lstStyle/>
                    <a:p>
                      <a:pPr algn="ctr"/>
                      <a:r>
                        <a:rPr lang="en-IN" sz="3600" b="1" dirty="0"/>
                        <a:t>T</a:t>
                      </a:r>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tc>
                  <a:txBody>
                    <a:bodyPr/>
                    <a:lstStyle/>
                    <a:p>
                      <a:pPr algn="ctr"/>
                      <a:endParaRPr lang="en-IN" sz="3600" dirty="0"/>
                    </a:p>
                  </a:txBody>
                  <a:tcPr>
                    <a:noFill/>
                  </a:tcPr>
                </a:tc>
                <a:extLst>
                  <a:ext uri="{0D108BD9-81ED-4DB2-BD59-A6C34878D82A}">
                    <a16:rowId xmlns:a16="http://schemas.microsoft.com/office/drawing/2014/main" val="10005"/>
                  </a:ext>
                </a:extLst>
              </a:tr>
            </a:tbl>
          </a:graphicData>
        </a:graphic>
      </p:graphicFrame>
      <p:sp>
        <p:nvSpPr>
          <p:cNvPr id="3" name="Rectangle 2"/>
          <p:cNvSpPr/>
          <p:nvPr/>
        </p:nvSpPr>
        <p:spPr>
          <a:xfrm>
            <a:off x="319087" y="262622"/>
            <a:ext cx="11625263" cy="1631216"/>
          </a:xfrm>
          <a:prstGeom prst="rect">
            <a:avLst/>
          </a:prstGeom>
        </p:spPr>
        <p:txBody>
          <a:bodyPr wrap="square">
            <a:spAutoFit/>
          </a:bodyPr>
          <a:lstStyle/>
          <a:p>
            <a:r>
              <a:rPr lang="en-IN" sz="2800" b="1" u="sng" dirty="0"/>
              <a:t>Edit Distance to convert CART to MARCH</a:t>
            </a:r>
          </a:p>
          <a:p>
            <a:endParaRPr lang="en-IN" sz="1600" dirty="0"/>
          </a:p>
          <a:p>
            <a:r>
              <a:rPr lang="en-IN" sz="2800" dirty="0" err="1"/>
              <a:t>Str</a:t>
            </a:r>
            <a:r>
              <a:rPr lang="en-IN" sz="2800" dirty="0"/>
              <a:t> 1 = CART  AND  Str2 = MARCH</a:t>
            </a:r>
          </a:p>
          <a:p>
            <a:r>
              <a:rPr lang="en-IN" sz="2800" dirty="0"/>
              <a:t>Compare CART to </a:t>
            </a:r>
            <a:r>
              <a:rPr lang="en-IN" sz="2800" dirty="0">
                <a:latin typeface="Arial" panose="020B0604020202020204" pitchFamily="34" charset="0"/>
                <a:cs typeface="Arial" panose="020B0604020202020204" pitchFamily="34" charset="0"/>
              </a:rPr>
              <a:t>Ø</a:t>
            </a:r>
            <a:r>
              <a:rPr lang="en-IN" sz="2800" dirty="0"/>
              <a:t> and then MARCH to </a:t>
            </a:r>
            <a:r>
              <a:rPr lang="en-IN" sz="2800" dirty="0">
                <a:latin typeface="Arial" panose="020B0604020202020204" pitchFamily="34" charset="0"/>
                <a:cs typeface="Arial" panose="020B0604020202020204" pitchFamily="34" charset="0"/>
              </a:rPr>
              <a:t>Ø</a:t>
            </a:r>
            <a:endParaRPr lang="en-IN" sz="2800" dirty="0"/>
          </a:p>
        </p:txBody>
      </p:sp>
    </p:spTree>
    <p:extLst>
      <p:ext uri="{BB962C8B-B14F-4D97-AF65-F5344CB8AC3E}">
        <p14:creationId xmlns:p14="http://schemas.microsoft.com/office/powerpoint/2010/main" val="1976294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tx2">
            <a:lumMod val="60000"/>
            <a:lumOff val="40000"/>
          </a:schemeClr>
        </a:solid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17650" y="2062691"/>
          <a:ext cx="8726487" cy="4366686"/>
        </p:xfrm>
        <a:graphic>
          <a:graphicData uri="http://schemas.openxmlformats.org/drawingml/2006/table">
            <a:tbl>
              <a:tblPr firstRow="1" bandRow="1">
                <a:tableStyleId>{8799B23B-EC83-4686-B30A-512413B5E67A}</a:tableStyleId>
              </a:tblPr>
              <a:tblGrid>
                <a:gridCol w="1246641">
                  <a:extLst>
                    <a:ext uri="{9D8B030D-6E8A-4147-A177-3AD203B41FA5}">
                      <a16:colId xmlns:a16="http://schemas.microsoft.com/office/drawing/2014/main" val="20000"/>
                    </a:ext>
                  </a:extLst>
                </a:gridCol>
                <a:gridCol w="1246641">
                  <a:extLst>
                    <a:ext uri="{9D8B030D-6E8A-4147-A177-3AD203B41FA5}">
                      <a16:colId xmlns:a16="http://schemas.microsoft.com/office/drawing/2014/main" val="20001"/>
                    </a:ext>
                  </a:extLst>
                </a:gridCol>
                <a:gridCol w="1246641">
                  <a:extLst>
                    <a:ext uri="{9D8B030D-6E8A-4147-A177-3AD203B41FA5}">
                      <a16:colId xmlns:a16="http://schemas.microsoft.com/office/drawing/2014/main" val="20002"/>
                    </a:ext>
                  </a:extLst>
                </a:gridCol>
                <a:gridCol w="1246641">
                  <a:extLst>
                    <a:ext uri="{9D8B030D-6E8A-4147-A177-3AD203B41FA5}">
                      <a16:colId xmlns:a16="http://schemas.microsoft.com/office/drawing/2014/main" val="20003"/>
                    </a:ext>
                  </a:extLst>
                </a:gridCol>
                <a:gridCol w="1246641">
                  <a:extLst>
                    <a:ext uri="{9D8B030D-6E8A-4147-A177-3AD203B41FA5}">
                      <a16:colId xmlns:a16="http://schemas.microsoft.com/office/drawing/2014/main" val="20004"/>
                    </a:ext>
                  </a:extLst>
                </a:gridCol>
                <a:gridCol w="1246641">
                  <a:extLst>
                    <a:ext uri="{9D8B030D-6E8A-4147-A177-3AD203B41FA5}">
                      <a16:colId xmlns:a16="http://schemas.microsoft.com/office/drawing/2014/main" val="20005"/>
                    </a:ext>
                  </a:extLst>
                </a:gridCol>
                <a:gridCol w="1246641">
                  <a:extLst>
                    <a:ext uri="{9D8B030D-6E8A-4147-A177-3AD203B41FA5}">
                      <a16:colId xmlns:a16="http://schemas.microsoft.com/office/drawing/2014/main" val="20006"/>
                    </a:ext>
                  </a:extLst>
                </a:gridCol>
              </a:tblGrid>
              <a:tr h="727781">
                <a:tc>
                  <a:txBody>
                    <a:bodyPr/>
                    <a:lstStyle/>
                    <a:p>
                      <a:pPr algn="ctr"/>
                      <a:endParaRPr lang="en-IN" sz="3600" dirty="0"/>
                    </a:p>
                  </a:txBody>
                  <a:tcPr/>
                </a:tc>
                <a:tc>
                  <a:txBody>
                    <a:bodyPr/>
                    <a:lstStyle/>
                    <a:p>
                      <a:pPr algn="ctr"/>
                      <a:r>
                        <a:rPr lang="en-IN" sz="3600" dirty="0">
                          <a:latin typeface="Arial" panose="020B0604020202020204" pitchFamily="34" charset="0"/>
                          <a:cs typeface="Arial" panose="020B0604020202020204" pitchFamily="34" charset="0"/>
                        </a:rPr>
                        <a:t>Ø</a:t>
                      </a:r>
                      <a:endParaRPr lang="en-IN" sz="3600" dirty="0"/>
                    </a:p>
                  </a:txBody>
                  <a:tcPr/>
                </a:tc>
                <a:tc>
                  <a:txBody>
                    <a:bodyPr/>
                    <a:lstStyle/>
                    <a:p>
                      <a:pPr algn="ctr"/>
                      <a:r>
                        <a:rPr lang="en-IN" sz="3600" dirty="0"/>
                        <a:t>M</a:t>
                      </a:r>
                    </a:p>
                  </a:txBody>
                  <a:tcPr/>
                </a:tc>
                <a:tc>
                  <a:txBody>
                    <a:bodyPr/>
                    <a:lstStyle/>
                    <a:p>
                      <a:pPr algn="ctr"/>
                      <a:r>
                        <a:rPr lang="en-IN" sz="3600" dirty="0"/>
                        <a:t>A</a:t>
                      </a:r>
                    </a:p>
                  </a:txBody>
                  <a:tcPr/>
                </a:tc>
                <a:tc>
                  <a:txBody>
                    <a:bodyPr/>
                    <a:lstStyle/>
                    <a:p>
                      <a:pPr algn="ctr"/>
                      <a:r>
                        <a:rPr lang="en-IN" sz="3600" dirty="0"/>
                        <a:t>R</a:t>
                      </a:r>
                    </a:p>
                  </a:txBody>
                  <a:tcPr/>
                </a:tc>
                <a:tc>
                  <a:txBody>
                    <a:bodyPr/>
                    <a:lstStyle/>
                    <a:p>
                      <a:pPr algn="ctr"/>
                      <a:r>
                        <a:rPr lang="en-IN" sz="3600" dirty="0"/>
                        <a:t>C</a:t>
                      </a:r>
                    </a:p>
                  </a:txBody>
                  <a:tcPr/>
                </a:tc>
                <a:tc>
                  <a:txBody>
                    <a:bodyPr/>
                    <a:lstStyle/>
                    <a:p>
                      <a:pPr algn="ctr"/>
                      <a:r>
                        <a:rPr lang="en-IN" sz="3600" dirty="0"/>
                        <a:t>H</a:t>
                      </a:r>
                    </a:p>
                  </a:txBody>
                  <a:tcPr/>
                </a:tc>
                <a:extLst>
                  <a:ext uri="{0D108BD9-81ED-4DB2-BD59-A6C34878D82A}">
                    <a16:rowId xmlns:a16="http://schemas.microsoft.com/office/drawing/2014/main" val="10000"/>
                  </a:ext>
                </a:extLst>
              </a:tr>
              <a:tr h="727781">
                <a:tc>
                  <a:txBody>
                    <a:bodyPr/>
                    <a:lstStyle/>
                    <a:p>
                      <a:pPr algn="ctr"/>
                      <a:r>
                        <a:rPr lang="en-IN" sz="3600" b="1" dirty="0">
                          <a:latin typeface="Arial" panose="020B0604020202020204" pitchFamily="34" charset="0"/>
                          <a:cs typeface="Arial" panose="020B0604020202020204" pitchFamily="34" charset="0"/>
                        </a:rPr>
                        <a:t>Ø</a:t>
                      </a:r>
                      <a:endParaRPr lang="en-IN" sz="3600" b="1" dirty="0"/>
                    </a:p>
                  </a:txBody>
                  <a:tcPr>
                    <a:noFill/>
                  </a:tcPr>
                </a:tc>
                <a:tc>
                  <a:txBody>
                    <a:bodyPr/>
                    <a:lstStyle/>
                    <a:p>
                      <a:pPr algn="ctr"/>
                      <a:r>
                        <a:rPr lang="en-IN" sz="3600" dirty="0"/>
                        <a:t>0</a:t>
                      </a:r>
                    </a:p>
                  </a:txBody>
                  <a:tcPr>
                    <a:noFill/>
                  </a:tcPr>
                </a:tc>
                <a:tc>
                  <a:txBody>
                    <a:bodyPr/>
                    <a:lstStyle/>
                    <a:p>
                      <a:pPr algn="ctr"/>
                      <a:r>
                        <a:rPr lang="en-IN" sz="3600" dirty="0"/>
                        <a:t>1</a:t>
                      </a:r>
                    </a:p>
                  </a:txBody>
                  <a:tcPr>
                    <a:noFill/>
                  </a:tcPr>
                </a:tc>
                <a:tc>
                  <a:txBody>
                    <a:bodyPr/>
                    <a:lstStyle/>
                    <a:p>
                      <a:pPr algn="ctr"/>
                      <a:r>
                        <a:rPr lang="en-IN" sz="3600" dirty="0"/>
                        <a:t>2</a:t>
                      </a:r>
                    </a:p>
                  </a:txBody>
                  <a:tcPr>
                    <a:noFill/>
                  </a:tcPr>
                </a:tc>
                <a:tc>
                  <a:txBody>
                    <a:bodyPr/>
                    <a:lstStyle/>
                    <a:p>
                      <a:pPr algn="ctr"/>
                      <a:r>
                        <a:rPr lang="en-IN" sz="3600" dirty="0"/>
                        <a:t>3</a:t>
                      </a:r>
                    </a:p>
                  </a:txBody>
                  <a:tcPr>
                    <a:noFill/>
                  </a:tcPr>
                </a:tc>
                <a:tc>
                  <a:txBody>
                    <a:bodyPr/>
                    <a:lstStyle/>
                    <a:p>
                      <a:pPr algn="ctr"/>
                      <a:r>
                        <a:rPr lang="en-IN" sz="3600" dirty="0"/>
                        <a:t>4</a:t>
                      </a:r>
                    </a:p>
                  </a:txBody>
                  <a:tcPr>
                    <a:noFill/>
                  </a:tcPr>
                </a:tc>
                <a:tc>
                  <a:txBody>
                    <a:bodyPr/>
                    <a:lstStyle/>
                    <a:p>
                      <a:pPr algn="ctr"/>
                      <a:r>
                        <a:rPr lang="en-IN" sz="3600" dirty="0"/>
                        <a:t>5</a:t>
                      </a:r>
                    </a:p>
                  </a:txBody>
                  <a:tcPr>
                    <a:noFill/>
                  </a:tcPr>
                </a:tc>
                <a:extLst>
                  <a:ext uri="{0D108BD9-81ED-4DB2-BD59-A6C34878D82A}">
                    <a16:rowId xmlns:a16="http://schemas.microsoft.com/office/drawing/2014/main" val="10001"/>
                  </a:ext>
                </a:extLst>
              </a:tr>
              <a:tr h="727781">
                <a:tc>
                  <a:txBody>
                    <a:bodyPr/>
                    <a:lstStyle/>
                    <a:p>
                      <a:pPr algn="ctr"/>
                      <a:r>
                        <a:rPr lang="en-IN" sz="3600" b="1" dirty="0"/>
                        <a:t>C</a:t>
                      </a:r>
                    </a:p>
                  </a:txBody>
                  <a:tcPr/>
                </a:tc>
                <a:tc>
                  <a:txBody>
                    <a:bodyPr/>
                    <a:lstStyle/>
                    <a:p>
                      <a:pPr algn="ctr"/>
                      <a:r>
                        <a:rPr lang="en-IN" sz="3600" dirty="0"/>
                        <a:t>1</a:t>
                      </a:r>
                    </a:p>
                  </a:txBody>
                  <a:tcPr/>
                </a:tc>
                <a:tc>
                  <a:txBody>
                    <a:bodyPr/>
                    <a:lstStyle/>
                    <a:p>
                      <a:pPr algn="ctr"/>
                      <a:r>
                        <a:rPr lang="en-IN" sz="3600" dirty="0"/>
                        <a:t>1</a:t>
                      </a:r>
                    </a:p>
                  </a:txBody>
                  <a:tcPr/>
                </a:tc>
                <a:tc>
                  <a:txBody>
                    <a:bodyPr/>
                    <a:lstStyle/>
                    <a:p>
                      <a:pPr algn="ctr"/>
                      <a:r>
                        <a:rPr lang="en-IN" sz="3600" dirty="0"/>
                        <a:t>2</a:t>
                      </a:r>
                    </a:p>
                  </a:txBody>
                  <a:tcPr/>
                </a:tc>
                <a:tc>
                  <a:txBody>
                    <a:bodyPr/>
                    <a:lstStyle/>
                    <a:p>
                      <a:pPr algn="ctr"/>
                      <a:r>
                        <a:rPr lang="en-IN" sz="3600" dirty="0"/>
                        <a:t>3</a:t>
                      </a:r>
                    </a:p>
                  </a:txBody>
                  <a:tcPr/>
                </a:tc>
                <a:tc>
                  <a:txBody>
                    <a:bodyPr/>
                    <a:lstStyle/>
                    <a:p>
                      <a:pPr algn="ctr"/>
                      <a:r>
                        <a:rPr lang="en-IN" sz="3600" dirty="0"/>
                        <a:t>3</a:t>
                      </a:r>
                    </a:p>
                  </a:txBody>
                  <a:tcPr/>
                </a:tc>
                <a:tc>
                  <a:txBody>
                    <a:bodyPr/>
                    <a:lstStyle/>
                    <a:p>
                      <a:pPr algn="ctr"/>
                      <a:r>
                        <a:rPr lang="en-IN" sz="3600" dirty="0"/>
                        <a:t>4</a:t>
                      </a:r>
                    </a:p>
                  </a:txBody>
                  <a:tcPr/>
                </a:tc>
                <a:extLst>
                  <a:ext uri="{0D108BD9-81ED-4DB2-BD59-A6C34878D82A}">
                    <a16:rowId xmlns:a16="http://schemas.microsoft.com/office/drawing/2014/main" val="10002"/>
                  </a:ext>
                </a:extLst>
              </a:tr>
              <a:tr h="727781">
                <a:tc>
                  <a:txBody>
                    <a:bodyPr/>
                    <a:lstStyle/>
                    <a:p>
                      <a:pPr algn="ctr"/>
                      <a:r>
                        <a:rPr lang="en-IN" sz="3600" b="1" dirty="0"/>
                        <a:t>A</a:t>
                      </a:r>
                    </a:p>
                  </a:txBody>
                  <a:tcPr>
                    <a:noFill/>
                  </a:tcPr>
                </a:tc>
                <a:tc>
                  <a:txBody>
                    <a:bodyPr/>
                    <a:lstStyle/>
                    <a:p>
                      <a:pPr algn="ctr"/>
                      <a:r>
                        <a:rPr lang="en-IN" sz="3600" dirty="0"/>
                        <a:t>2</a:t>
                      </a:r>
                    </a:p>
                  </a:txBody>
                  <a:tcPr>
                    <a:noFill/>
                  </a:tcPr>
                </a:tc>
                <a:tc>
                  <a:txBody>
                    <a:bodyPr/>
                    <a:lstStyle/>
                    <a:p>
                      <a:pPr algn="ctr"/>
                      <a:r>
                        <a:rPr lang="en-IN" sz="3600" dirty="0"/>
                        <a:t>2</a:t>
                      </a:r>
                    </a:p>
                  </a:txBody>
                  <a:tcPr>
                    <a:noFill/>
                  </a:tcPr>
                </a:tc>
                <a:tc>
                  <a:txBody>
                    <a:bodyPr/>
                    <a:lstStyle/>
                    <a:p>
                      <a:pPr algn="ctr"/>
                      <a:r>
                        <a:rPr lang="en-IN" sz="3600" dirty="0"/>
                        <a:t>1</a:t>
                      </a:r>
                    </a:p>
                  </a:txBody>
                  <a:tcPr>
                    <a:noFill/>
                  </a:tcPr>
                </a:tc>
                <a:tc>
                  <a:txBody>
                    <a:bodyPr/>
                    <a:lstStyle/>
                    <a:p>
                      <a:pPr algn="ctr"/>
                      <a:r>
                        <a:rPr lang="en-IN" sz="3600" dirty="0"/>
                        <a:t>2</a:t>
                      </a:r>
                    </a:p>
                  </a:txBody>
                  <a:tcPr>
                    <a:noFill/>
                  </a:tcPr>
                </a:tc>
                <a:tc>
                  <a:txBody>
                    <a:bodyPr/>
                    <a:lstStyle/>
                    <a:p>
                      <a:pPr algn="ctr"/>
                      <a:r>
                        <a:rPr lang="en-IN" sz="3600" dirty="0"/>
                        <a:t>3</a:t>
                      </a:r>
                    </a:p>
                  </a:txBody>
                  <a:tcPr>
                    <a:noFill/>
                  </a:tcPr>
                </a:tc>
                <a:tc>
                  <a:txBody>
                    <a:bodyPr/>
                    <a:lstStyle/>
                    <a:p>
                      <a:pPr algn="ctr"/>
                      <a:r>
                        <a:rPr lang="en-IN" sz="3600" dirty="0"/>
                        <a:t>4</a:t>
                      </a:r>
                    </a:p>
                  </a:txBody>
                  <a:tcPr>
                    <a:noFill/>
                  </a:tcPr>
                </a:tc>
                <a:extLst>
                  <a:ext uri="{0D108BD9-81ED-4DB2-BD59-A6C34878D82A}">
                    <a16:rowId xmlns:a16="http://schemas.microsoft.com/office/drawing/2014/main" val="10003"/>
                  </a:ext>
                </a:extLst>
              </a:tr>
              <a:tr h="727781">
                <a:tc>
                  <a:txBody>
                    <a:bodyPr/>
                    <a:lstStyle/>
                    <a:p>
                      <a:pPr algn="ctr"/>
                      <a:r>
                        <a:rPr lang="en-IN" sz="3600" b="1" dirty="0"/>
                        <a:t>R</a:t>
                      </a:r>
                    </a:p>
                  </a:txBody>
                  <a:tcPr/>
                </a:tc>
                <a:tc>
                  <a:txBody>
                    <a:bodyPr/>
                    <a:lstStyle/>
                    <a:p>
                      <a:pPr algn="ctr"/>
                      <a:r>
                        <a:rPr lang="en-IN" sz="3600" dirty="0"/>
                        <a:t>3</a:t>
                      </a:r>
                    </a:p>
                  </a:txBody>
                  <a:tcPr/>
                </a:tc>
                <a:tc>
                  <a:txBody>
                    <a:bodyPr/>
                    <a:lstStyle/>
                    <a:p>
                      <a:pPr algn="ctr"/>
                      <a:r>
                        <a:rPr lang="en-IN" sz="3600" dirty="0"/>
                        <a:t>3</a:t>
                      </a:r>
                    </a:p>
                  </a:txBody>
                  <a:tcPr/>
                </a:tc>
                <a:tc>
                  <a:txBody>
                    <a:bodyPr/>
                    <a:lstStyle/>
                    <a:p>
                      <a:pPr algn="ctr"/>
                      <a:r>
                        <a:rPr lang="en-IN" sz="3600" dirty="0"/>
                        <a:t>2</a:t>
                      </a:r>
                    </a:p>
                  </a:txBody>
                  <a:tcPr/>
                </a:tc>
                <a:tc>
                  <a:txBody>
                    <a:bodyPr/>
                    <a:lstStyle/>
                    <a:p>
                      <a:pPr algn="ctr"/>
                      <a:r>
                        <a:rPr lang="en-IN" sz="3600" dirty="0"/>
                        <a:t>1</a:t>
                      </a:r>
                    </a:p>
                  </a:txBody>
                  <a:tcPr/>
                </a:tc>
                <a:tc>
                  <a:txBody>
                    <a:bodyPr/>
                    <a:lstStyle/>
                    <a:p>
                      <a:pPr algn="ctr"/>
                      <a:r>
                        <a:rPr lang="en-IN" sz="3600" dirty="0"/>
                        <a:t>2</a:t>
                      </a:r>
                    </a:p>
                  </a:txBody>
                  <a:tcPr/>
                </a:tc>
                <a:tc>
                  <a:txBody>
                    <a:bodyPr/>
                    <a:lstStyle/>
                    <a:p>
                      <a:pPr algn="ctr"/>
                      <a:r>
                        <a:rPr lang="en-IN" sz="3600" dirty="0"/>
                        <a:t>3</a:t>
                      </a:r>
                    </a:p>
                  </a:txBody>
                  <a:tcPr/>
                </a:tc>
                <a:extLst>
                  <a:ext uri="{0D108BD9-81ED-4DB2-BD59-A6C34878D82A}">
                    <a16:rowId xmlns:a16="http://schemas.microsoft.com/office/drawing/2014/main" val="10004"/>
                  </a:ext>
                </a:extLst>
              </a:tr>
              <a:tr h="727781">
                <a:tc>
                  <a:txBody>
                    <a:bodyPr/>
                    <a:lstStyle/>
                    <a:p>
                      <a:pPr algn="ctr"/>
                      <a:r>
                        <a:rPr lang="en-IN" sz="3600" b="1" dirty="0"/>
                        <a:t>T</a:t>
                      </a:r>
                    </a:p>
                  </a:txBody>
                  <a:tcPr>
                    <a:noFill/>
                  </a:tcPr>
                </a:tc>
                <a:tc>
                  <a:txBody>
                    <a:bodyPr/>
                    <a:lstStyle/>
                    <a:p>
                      <a:pPr algn="ctr"/>
                      <a:r>
                        <a:rPr lang="en-IN" sz="3600" dirty="0"/>
                        <a:t>4</a:t>
                      </a:r>
                    </a:p>
                  </a:txBody>
                  <a:tcPr>
                    <a:noFill/>
                  </a:tcPr>
                </a:tc>
                <a:tc>
                  <a:txBody>
                    <a:bodyPr/>
                    <a:lstStyle/>
                    <a:p>
                      <a:pPr algn="ctr"/>
                      <a:r>
                        <a:rPr lang="en-IN" sz="3600" dirty="0"/>
                        <a:t>4</a:t>
                      </a:r>
                    </a:p>
                  </a:txBody>
                  <a:tcPr>
                    <a:noFill/>
                  </a:tcPr>
                </a:tc>
                <a:tc>
                  <a:txBody>
                    <a:bodyPr/>
                    <a:lstStyle/>
                    <a:p>
                      <a:pPr algn="ctr"/>
                      <a:r>
                        <a:rPr lang="en-IN" sz="3600" dirty="0"/>
                        <a:t>3</a:t>
                      </a:r>
                    </a:p>
                  </a:txBody>
                  <a:tcPr>
                    <a:noFill/>
                  </a:tcPr>
                </a:tc>
                <a:tc>
                  <a:txBody>
                    <a:bodyPr/>
                    <a:lstStyle/>
                    <a:p>
                      <a:pPr algn="ctr"/>
                      <a:r>
                        <a:rPr lang="en-IN" sz="3600" dirty="0"/>
                        <a:t>2</a:t>
                      </a:r>
                    </a:p>
                  </a:txBody>
                  <a:tcPr>
                    <a:noFill/>
                  </a:tcPr>
                </a:tc>
                <a:tc>
                  <a:txBody>
                    <a:bodyPr/>
                    <a:lstStyle/>
                    <a:p>
                      <a:pPr algn="ctr"/>
                      <a:r>
                        <a:rPr lang="en-IN" sz="3600" dirty="0"/>
                        <a:t>2</a:t>
                      </a:r>
                    </a:p>
                  </a:txBody>
                  <a:tcPr>
                    <a:noFill/>
                  </a:tcPr>
                </a:tc>
                <a:tc>
                  <a:txBody>
                    <a:bodyPr/>
                    <a:lstStyle/>
                    <a:p>
                      <a:pPr algn="ctr"/>
                      <a:r>
                        <a:rPr lang="en-IN" sz="3600" dirty="0"/>
                        <a:t>3</a:t>
                      </a:r>
                    </a:p>
                  </a:txBody>
                  <a:tcPr>
                    <a:solidFill>
                      <a:srgbClr val="92D050"/>
                    </a:solidFill>
                  </a:tcPr>
                </a:tc>
                <a:extLst>
                  <a:ext uri="{0D108BD9-81ED-4DB2-BD59-A6C34878D82A}">
                    <a16:rowId xmlns:a16="http://schemas.microsoft.com/office/drawing/2014/main" val="10005"/>
                  </a:ext>
                </a:extLst>
              </a:tr>
            </a:tbl>
          </a:graphicData>
        </a:graphic>
      </p:graphicFrame>
      <p:sp>
        <p:nvSpPr>
          <p:cNvPr id="3" name="Rectangle 2"/>
          <p:cNvSpPr/>
          <p:nvPr/>
        </p:nvSpPr>
        <p:spPr>
          <a:xfrm>
            <a:off x="319087" y="262622"/>
            <a:ext cx="11625263" cy="1631216"/>
          </a:xfrm>
          <a:prstGeom prst="rect">
            <a:avLst/>
          </a:prstGeom>
        </p:spPr>
        <p:txBody>
          <a:bodyPr wrap="square">
            <a:spAutoFit/>
          </a:bodyPr>
          <a:lstStyle/>
          <a:p>
            <a:r>
              <a:rPr lang="en-IN" sz="2800" b="1" u="sng" dirty="0"/>
              <a:t>Edit Distance to convert CART to MARCH</a:t>
            </a:r>
          </a:p>
          <a:p>
            <a:endParaRPr lang="en-IN" sz="1600" dirty="0"/>
          </a:p>
          <a:p>
            <a:r>
              <a:rPr lang="en-IN" sz="1600" dirty="0"/>
              <a:t>			</a:t>
            </a:r>
            <a:r>
              <a:rPr lang="en-IN" sz="2800" dirty="0" err="1"/>
              <a:t>Str</a:t>
            </a:r>
            <a:r>
              <a:rPr lang="en-IN" sz="2800" dirty="0"/>
              <a:t> 1 = CART</a:t>
            </a:r>
          </a:p>
          <a:p>
            <a:r>
              <a:rPr lang="en-IN" sz="2800" dirty="0"/>
              <a:t>			Str2 = MARCH</a:t>
            </a:r>
          </a:p>
        </p:txBody>
      </p:sp>
    </p:spTree>
    <p:extLst>
      <p:ext uri="{BB962C8B-B14F-4D97-AF65-F5344CB8AC3E}">
        <p14:creationId xmlns:p14="http://schemas.microsoft.com/office/powerpoint/2010/main" val="2393270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1114425" y="905560"/>
            <a:ext cx="9944100" cy="2031325"/>
          </a:xfrm>
          <a:prstGeom prst="rect">
            <a:avLst/>
          </a:prstGeom>
        </p:spPr>
        <p:txBody>
          <a:bodyPr wrap="square">
            <a:spAutoFit/>
          </a:bodyPr>
          <a:lstStyle/>
          <a:p>
            <a:r>
              <a:rPr lang="en-IN" dirty="0">
                <a:hlinkClick r:id="rId2"/>
              </a:rPr>
              <a:t>https://practice.geeksforgeeks.org/problems/edit-distance3702/1</a:t>
            </a:r>
            <a:endParaRPr lang="en-IN" dirty="0"/>
          </a:p>
          <a:p>
            <a:endParaRPr lang="en-IN" dirty="0"/>
          </a:p>
          <a:p>
            <a:endParaRPr lang="en-IN" dirty="0"/>
          </a:p>
          <a:p>
            <a:r>
              <a:rPr lang="en-IN" dirty="0"/>
              <a:t>Or</a:t>
            </a:r>
          </a:p>
          <a:p>
            <a:endParaRPr lang="en-IN" dirty="0">
              <a:hlinkClick r:id="rId3"/>
            </a:endParaRPr>
          </a:p>
          <a:p>
            <a:endParaRPr lang="en-IN" dirty="0">
              <a:hlinkClick r:id="rId3"/>
            </a:endParaRPr>
          </a:p>
          <a:p>
            <a:r>
              <a:rPr lang="en-IN" dirty="0">
                <a:hlinkClick r:id="rId3"/>
              </a:rPr>
              <a:t>https://www.hackerrank.com/contests/cse-830-homework-3/challenges/edit-distance</a:t>
            </a:r>
            <a:r>
              <a:rPr lang="en-IN" dirty="0"/>
              <a:t> </a:t>
            </a:r>
          </a:p>
        </p:txBody>
      </p:sp>
    </p:spTree>
    <p:extLst>
      <p:ext uri="{BB962C8B-B14F-4D97-AF65-F5344CB8AC3E}">
        <p14:creationId xmlns:p14="http://schemas.microsoft.com/office/powerpoint/2010/main" val="2227459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397237" y="301109"/>
            <a:ext cx="8646749" cy="523220"/>
          </a:xfrm>
          <a:prstGeom prst="rect">
            <a:avLst/>
          </a:prstGeom>
        </p:spPr>
        <p:txBody>
          <a:bodyPr wrap="square">
            <a:spAutoFit/>
          </a:bodyPr>
          <a:lstStyle/>
          <a:p>
            <a:r>
              <a:rPr lang="en-IN" sz="2800" b="1" u="sng" dirty="0"/>
              <a:t>5.5: Longest Increasing Subsequence</a:t>
            </a:r>
          </a:p>
        </p:txBody>
      </p:sp>
      <p:sp>
        <p:nvSpPr>
          <p:cNvPr id="3" name="Rectangle 2"/>
          <p:cNvSpPr/>
          <p:nvPr/>
        </p:nvSpPr>
        <p:spPr>
          <a:xfrm>
            <a:off x="1433511" y="967084"/>
            <a:ext cx="9639301" cy="4154984"/>
          </a:xfrm>
          <a:prstGeom prst="rect">
            <a:avLst/>
          </a:prstGeom>
        </p:spPr>
        <p:txBody>
          <a:bodyPr wrap="square">
            <a:spAutoFit/>
          </a:bodyPr>
          <a:lstStyle/>
          <a:p>
            <a:pPr algn="just"/>
            <a:r>
              <a:rPr lang="en-IN" sz="2800" dirty="0"/>
              <a:t>longest subsequence of a given sequence such that all elements of the subsequence are sorted in increasing order</a:t>
            </a:r>
          </a:p>
          <a:p>
            <a:pPr algn="just"/>
            <a:endParaRPr lang="en-IN" sz="2800" dirty="0"/>
          </a:p>
          <a:p>
            <a:pPr algn="just"/>
            <a:r>
              <a:rPr lang="en-IN" sz="2800" dirty="0"/>
              <a:t>For example, for {10, 22, 9, 33, 21, 50, 41, 60, 80} </a:t>
            </a:r>
          </a:p>
          <a:p>
            <a:pPr algn="just"/>
            <a:endParaRPr lang="en-IN" sz="2800" dirty="0"/>
          </a:p>
          <a:p>
            <a:pPr algn="just"/>
            <a:r>
              <a:rPr lang="en-IN" sz="2800" dirty="0"/>
              <a:t>     </a:t>
            </a:r>
            <a:r>
              <a:rPr lang="en-IN" sz="2400" dirty="0"/>
              <a:t>Subsequence: {10}, {10,22}, {10, 9, 33}, {33, 21, 60}</a:t>
            </a:r>
          </a:p>
          <a:p>
            <a:pPr algn="just"/>
            <a:r>
              <a:rPr lang="en-IN" sz="2400" dirty="0"/>
              <a:t>      Increasing Subsequence: {10}, {10,22}, {10, 22, 33}, {33, 50, 60}</a:t>
            </a:r>
          </a:p>
          <a:p>
            <a:pPr algn="just"/>
            <a:r>
              <a:rPr lang="en-IN" sz="2400" dirty="0"/>
              <a:t>      Longest Increasing Subsequence: {10, 22, 33, 50, 60, 80} or</a:t>
            </a:r>
          </a:p>
          <a:p>
            <a:pPr algn="just"/>
            <a:r>
              <a:rPr lang="en-IN" sz="2400" dirty="0"/>
              <a:t>                                                                   {10, 22, 33, 41, 60, 80}</a:t>
            </a:r>
          </a:p>
          <a:p>
            <a:pPr algn="just"/>
            <a:r>
              <a:rPr lang="en-IN" sz="2400" dirty="0"/>
              <a:t>                             the length of LIS is      6 </a:t>
            </a:r>
          </a:p>
        </p:txBody>
      </p:sp>
      <p:pic>
        <p:nvPicPr>
          <p:cNvPr id="6" name="Picture 5"/>
          <p:cNvPicPr>
            <a:picLocks noChangeAspect="1"/>
          </p:cNvPicPr>
          <p:nvPr/>
        </p:nvPicPr>
        <p:blipFill>
          <a:blip r:embed="rId2"/>
          <a:stretch>
            <a:fillRect/>
          </a:stretch>
        </p:blipFill>
        <p:spPr>
          <a:xfrm>
            <a:off x="979385" y="5395793"/>
            <a:ext cx="10093427" cy="952500"/>
          </a:xfrm>
          <a:prstGeom prst="rect">
            <a:avLst/>
          </a:prstGeom>
        </p:spPr>
      </p:pic>
    </p:spTree>
    <p:extLst>
      <p:ext uri="{BB962C8B-B14F-4D97-AF65-F5344CB8AC3E}">
        <p14:creationId xmlns:p14="http://schemas.microsoft.com/office/powerpoint/2010/main" val="343571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A9933-3E92-E282-5719-2042F1B2670F}"/>
              </a:ext>
            </a:extLst>
          </p:cNvPr>
          <p:cNvSpPr>
            <a:spLocks noGrp="1"/>
          </p:cNvSpPr>
          <p:nvPr>
            <p:ph type="title"/>
          </p:nvPr>
        </p:nvSpPr>
        <p:spPr/>
        <p:txBody>
          <a:bodyPr>
            <a:noAutofit/>
          </a:bodyPr>
          <a:lstStyle/>
          <a:p>
            <a:r>
              <a:rPr kumimoji="0" lang="en-US" altLang="en-US" sz="6000" b="0" i="0" u="none" strike="noStrike" cap="none" normalizeH="0" baseline="0" dirty="0">
                <a:ln>
                  <a:noFill/>
                </a:ln>
                <a:solidFill>
                  <a:srgbClr val="025E9B"/>
                </a:solidFill>
                <a:effectLst/>
                <a:latin typeface="-apple-system"/>
              </a:rPr>
              <a:t>What is the Binomial Theorem?</a:t>
            </a:r>
            <a:endParaRPr lang="en-IN" sz="2400" dirty="0"/>
          </a:p>
        </p:txBody>
      </p:sp>
      <p:sp>
        <p:nvSpPr>
          <p:cNvPr id="3" name="Content Placeholder 2">
            <a:extLst>
              <a:ext uri="{FF2B5EF4-FFF2-40B4-BE49-F238E27FC236}">
                <a16:creationId xmlns:a16="http://schemas.microsoft.com/office/drawing/2014/main" id="{6A926BB0-8002-0FCF-C322-EFCCCC4A4690}"/>
              </a:ext>
            </a:extLst>
          </p:cNvPr>
          <p:cNvSpPr>
            <a:spLocks noGrp="1"/>
          </p:cNvSpPr>
          <p:nvPr>
            <p:ph idx="1"/>
          </p:nvPr>
        </p:nvSpPr>
        <p:spPr>
          <a:xfrm>
            <a:off x="838200" y="1531427"/>
            <a:ext cx="10515600" cy="4351338"/>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apple-system"/>
              </a:rPr>
              <a:t>The binomial theorem is an algebraic method for expanding any binomial of the form (</a:t>
            </a:r>
            <a:r>
              <a:rPr kumimoji="0" lang="en-US" altLang="en-US" sz="2800" b="1" i="0" u="none" strike="noStrike" cap="none" normalizeH="0" baseline="0" dirty="0" err="1">
                <a:ln>
                  <a:noFill/>
                </a:ln>
                <a:solidFill>
                  <a:srgbClr val="000000"/>
                </a:solidFill>
                <a:effectLst/>
                <a:latin typeface="-apple-system"/>
              </a:rPr>
              <a:t>a+b</a:t>
            </a:r>
            <a:r>
              <a:rPr kumimoji="0" lang="en-US" altLang="en-US" sz="2800" b="1" i="0" u="none" strike="noStrike" cap="none" normalizeH="0" baseline="0" dirty="0">
                <a:ln>
                  <a:noFill/>
                </a:ln>
                <a:solidFill>
                  <a:srgbClr val="000000"/>
                </a:solidFill>
                <a:effectLst/>
                <a:latin typeface="-apple-system"/>
              </a:rPr>
              <a:t>)</a:t>
            </a:r>
            <a:r>
              <a:rPr kumimoji="0" lang="en-US" altLang="en-US" sz="2800" b="1" i="0" u="none" strike="noStrike" cap="none" normalizeH="0" baseline="30000" dirty="0">
                <a:ln>
                  <a:noFill/>
                </a:ln>
                <a:solidFill>
                  <a:srgbClr val="000000"/>
                </a:solidFill>
                <a:effectLst/>
                <a:latin typeface="-apple-system"/>
              </a:rPr>
              <a:t>n </a:t>
            </a:r>
            <a:r>
              <a:rPr kumimoji="0" lang="en-US" altLang="en-US" sz="2800" b="1" i="0" u="none" strike="noStrike" cap="none" normalizeH="0" baseline="0" dirty="0">
                <a:ln>
                  <a:noFill/>
                </a:ln>
                <a:solidFill>
                  <a:srgbClr val="000000"/>
                </a:solidFill>
                <a:effectLst/>
                <a:latin typeface="-apple-system"/>
              </a:rPr>
              <a:t>without the need to expand all n brackets individually. The binomial theorem formula states that</a:t>
            </a:r>
            <a:endParaRPr lang="en-US" altLang="en-US" dirty="0">
              <a:solidFill>
                <a:srgbClr val="000000"/>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800" dirty="0">
              <a:solidFill>
                <a:srgbClr val="000000"/>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800" dirty="0">
              <a:solidFill>
                <a:srgbClr val="000000"/>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pple-system"/>
              </a:rPr>
              <a:t>A binomial contains exactly two terms. These 2 terms must be constant terms (numbers on their own) or powers of 𝑥 (or any other variable).</a:t>
            </a:r>
          </a:p>
          <a:p>
            <a:pPr marL="0" indent="0" algn="ctr" eaLnBrk="0" fontAlgn="base" hangingPunct="0">
              <a:lnSpc>
                <a:spcPct val="100000"/>
              </a:lnSpc>
              <a:spcBef>
                <a:spcPct val="0"/>
              </a:spcBef>
              <a:spcAft>
                <a:spcPct val="0"/>
              </a:spcAft>
              <a:buNone/>
            </a:pPr>
            <a:r>
              <a:rPr lang="en-IN" dirty="0">
                <a:solidFill>
                  <a:srgbClr val="000000"/>
                </a:solidFill>
                <a:latin typeface="-apple-system"/>
              </a:rPr>
              <a:t>Mathematically</a:t>
            </a:r>
            <a:r>
              <a:rPr lang="en-IN" sz="2000" dirty="0"/>
              <a:t>, </a:t>
            </a:r>
            <a:r>
              <a:rPr lang="en-IN" sz="3200" baseline="30000" dirty="0" err="1"/>
              <a:t>n</a:t>
            </a:r>
            <a:r>
              <a:rPr lang="en-IN" sz="3200" dirty="0" err="1"/>
              <a:t>C</a:t>
            </a:r>
            <a:r>
              <a:rPr lang="en-IN" sz="3200" baseline="-25000" dirty="0" err="1"/>
              <a:t>r</a:t>
            </a:r>
            <a:r>
              <a:rPr lang="en-IN" sz="3200" baseline="-25000" dirty="0"/>
              <a:t>    </a:t>
            </a:r>
            <a:r>
              <a:rPr lang="en-IN" sz="3200" dirty="0"/>
              <a:t> =       = n!/r!* (n-r)!</a:t>
            </a:r>
            <a:endParaRPr lang="en-IN" sz="3200" baseline="-250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IN" dirty="0"/>
          </a:p>
        </p:txBody>
      </p:sp>
      <p:sp>
        <p:nvSpPr>
          <p:cNvPr id="6" name="Rectangle 3">
            <a:extLst>
              <a:ext uri="{FF2B5EF4-FFF2-40B4-BE49-F238E27FC236}">
                <a16:creationId xmlns:a16="http://schemas.microsoft.com/office/drawing/2014/main" id="{0CD86D05-DC3E-189E-FF08-2203A1A9752C}"/>
              </a:ext>
            </a:extLst>
          </p:cNvPr>
          <p:cNvSpPr>
            <a:spLocks noChangeArrowheads="1"/>
          </p:cNvSpPr>
          <p:nvPr/>
        </p:nvSpPr>
        <p:spPr bwMode="auto">
          <a:xfrm>
            <a:off x="0" y="51640"/>
            <a:ext cx="65" cy="3539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AutoShape 4" descr="the sum from k equals 0 to n of the 2 by 1 column matrix n k times a. raised to the n minus k power b to the k-th power">
            <a:extLst>
              <a:ext uri="{FF2B5EF4-FFF2-40B4-BE49-F238E27FC236}">
                <a16:creationId xmlns:a16="http://schemas.microsoft.com/office/drawing/2014/main" id="{2C72A13D-B50F-0411-1A80-82567E5B7B86}"/>
              </a:ext>
            </a:extLst>
          </p:cNvPr>
          <p:cNvSpPr>
            <a:spLocks noChangeAspect="1" noChangeArrowheads="1"/>
          </p:cNvSpPr>
          <p:nvPr/>
        </p:nvSpPr>
        <p:spPr bwMode="auto">
          <a:xfrm>
            <a:off x="15059025" y="503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CDDB7428-B94B-2DE8-A3CD-3672585E0C69}"/>
              </a:ext>
            </a:extLst>
          </p:cNvPr>
          <p:cNvPicPr>
            <a:picLocks noChangeAspect="1"/>
          </p:cNvPicPr>
          <p:nvPr/>
        </p:nvPicPr>
        <p:blipFill>
          <a:blip r:embed="rId2"/>
          <a:stretch>
            <a:fillRect/>
          </a:stretch>
        </p:blipFill>
        <p:spPr>
          <a:xfrm>
            <a:off x="4705156" y="3151962"/>
            <a:ext cx="2781688" cy="1571844"/>
          </a:xfrm>
          <a:prstGeom prst="rect">
            <a:avLst/>
          </a:prstGeom>
        </p:spPr>
      </p:pic>
      <p:sp>
        <p:nvSpPr>
          <p:cNvPr id="11" name="TextBox 10">
            <a:extLst>
              <a:ext uri="{FF2B5EF4-FFF2-40B4-BE49-F238E27FC236}">
                <a16:creationId xmlns:a16="http://schemas.microsoft.com/office/drawing/2014/main" id="{69BBD44C-DE53-CFCE-785A-F9DEBF8E6138}"/>
              </a:ext>
            </a:extLst>
          </p:cNvPr>
          <p:cNvSpPr txBox="1"/>
          <p:nvPr/>
        </p:nvSpPr>
        <p:spPr>
          <a:xfrm>
            <a:off x="2162755" y="6176963"/>
            <a:ext cx="7680960" cy="369332"/>
          </a:xfrm>
          <a:prstGeom prst="rect">
            <a:avLst/>
          </a:prstGeom>
          <a:noFill/>
        </p:spPr>
        <p:txBody>
          <a:bodyPr wrap="square">
            <a:spAutoFit/>
          </a:bodyPr>
          <a:lstStyle/>
          <a:p>
            <a:r>
              <a:rPr lang="en-IN" dirty="0">
                <a:hlinkClick r:id="rId3"/>
              </a:rPr>
              <a:t>https://mathsathome.com/the-binomial-expansion/</a:t>
            </a:r>
            <a:r>
              <a:rPr lang="en-IN" dirty="0"/>
              <a:t> </a:t>
            </a:r>
          </a:p>
        </p:txBody>
      </p:sp>
      <p:pic>
        <p:nvPicPr>
          <p:cNvPr id="14" name="Picture 13">
            <a:extLst>
              <a:ext uri="{FF2B5EF4-FFF2-40B4-BE49-F238E27FC236}">
                <a16:creationId xmlns:a16="http://schemas.microsoft.com/office/drawing/2014/main" id="{A31058CC-3EBB-E5CD-E60A-FE150A57E843}"/>
              </a:ext>
            </a:extLst>
          </p:cNvPr>
          <p:cNvPicPr>
            <a:picLocks noChangeAspect="1"/>
          </p:cNvPicPr>
          <p:nvPr/>
        </p:nvPicPr>
        <p:blipFill>
          <a:blip r:embed="rId4"/>
          <a:stretch>
            <a:fillRect/>
          </a:stretch>
        </p:blipFill>
        <p:spPr>
          <a:xfrm>
            <a:off x="6464410" y="5125054"/>
            <a:ext cx="476892" cy="695045"/>
          </a:xfrm>
          <a:prstGeom prst="rect">
            <a:avLst/>
          </a:prstGeom>
        </p:spPr>
      </p:pic>
    </p:spTree>
    <p:extLst>
      <p:ext uri="{BB962C8B-B14F-4D97-AF65-F5344CB8AC3E}">
        <p14:creationId xmlns:p14="http://schemas.microsoft.com/office/powerpoint/2010/main" val="3294365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3" name="Rectangle 2"/>
          <p:cNvSpPr/>
          <p:nvPr/>
        </p:nvSpPr>
        <p:spPr>
          <a:xfrm>
            <a:off x="607910" y="2274837"/>
            <a:ext cx="10764940" cy="3046988"/>
          </a:xfrm>
          <a:prstGeom prst="rect">
            <a:avLst/>
          </a:prstGeom>
        </p:spPr>
        <p:txBody>
          <a:bodyPr wrap="square">
            <a:spAutoFit/>
          </a:bodyPr>
          <a:lstStyle/>
          <a:p>
            <a:pPr algn="just"/>
            <a:r>
              <a:rPr lang="en-US" sz="2400" b="1" i="0" dirty="0">
                <a:effectLst/>
                <a:latin typeface="Titillium Web" panose="00000500000000000000" pitchFamily="2" charset="0"/>
              </a:rPr>
              <a:t>Approach 1: Using Brute Force</a:t>
            </a:r>
            <a:endParaRPr lang="en-US" sz="2400" b="0" i="0" dirty="0">
              <a:effectLst/>
              <a:latin typeface="Titillium Web" panose="00000500000000000000" pitchFamily="2" charset="0"/>
            </a:endParaRPr>
          </a:p>
          <a:p>
            <a:pPr marL="342900" indent="-342900" algn="just">
              <a:buFont typeface="Arial" panose="020B0604020202020204" pitchFamily="34" charset="0"/>
              <a:buChar char="•"/>
            </a:pPr>
            <a:r>
              <a:rPr lang="en-US" sz="2400" b="0" i="0" dirty="0">
                <a:effectLst/>
                <a:latin typeface="Titillium Web" panose="00000500000000000000" pitchFamily="2" charset="0"/>
              </a:rPr>
              <a:t>To find the longest increasing subsequence, the brute force method that comes to our mind is to generate all subsequences and then manually filter the subsequences whose elements come in increasing order and then return the longest such subsequence. </a:t>
            </a:r>
          </a:p>
          <a:p>
            <a:pPr marL="342900" indent="-342900" algn="just">
              <a:buFont typeface="Arial" panose="020B0604020202020204" pitchFamily="34" charset="0"/>
              <a:buChar char="•"/>
            </a:pPr>
            <a:r>
              <a:rPr lang="en-US" sz="2400" b="0" i="0" dirty="0">
                <a:effectLst/>
                <a:latin typeface="Titillium Web" panose="00000500000000000000" pitchFamily="2" charset="0"/>
              </a:rPr>
              <a:t>This naive approach will give us the correct answer but to generate all the subsequences, we will require </a:t>
            </a:r>
            <a:r>
              <a:rPr lang="en-US" sz="2400" b="1" i="0" dirty="0">
                <a:effectLst/>
                <a:latin typeface="Titillium Web" panose="00000500000000000000" pitchFamily="2" charset="0"/>
              </a:rPr>
              <a:t>exponential (</a:t>
            </a:r>
            <a:r>
              <a:rPr lang="en-US" sz="2400" b="0" i="0" dirty="0">
                <a:effectLst/>
                <a:latin typeface="Titillium Web" panose="00000500000000000000" pitchFamily="2" charset="0"/>
              </a:rPr>
              <a:t> </a:t>
            </a:r>
            <a:r>
              <a:rPr lang="en-US" sz="2400" b="1" i="0" dirty="0">
                <a:effectLst/>
                <a:latin typeface="Titillium Web" panose="00000500000000000000" pitchFamily="2" charset="0"/>
              </a:rPr>
              <a:t>2</a:t>
            </a:r>
            <a:r>
              <a:rPr lang="en-US" sz="2400" b="1" i="0" baseline="30000" dirty="0">
                <a:effectLst/>
                <a:latin typeface="Titillium Web" panose="00000500000000000000" pitchFamily="2" charset="0"/>
              </a:rPr>
              <a:t>n</a:t>
            </a:r>
            <a:r>
              <a:rPr lang="en-US" sz="2400" b="1" i="0" dirty="0">
                <a:effectLst/>
                <a:latin typeface="Titillium Web" panose="00000500000000000000" pitchFamily="2" charset="0"/>
              </a:rPr>
              <a:t> ) </a:t>
            </a:r>
            <a:r>
              <a:rPr lang="en-US" sz="2400" b="0" i="0" dirty="0">
                <a:effectLst/>
                <a:latin typeface="Titillium Web" panose="00000500000000000000" pitchFamily="2" charset="0"/>
              </a:rPr>
              <a:t>time. </a:t>
            </a:r>
          </a:p>
          <a:p>
            <a:pPr marL="342900" indent="-342900" algn="just">
              <a:buFont typeface="Arial" panose="020B0604020202020204" pitchFamily="34" charset="0"/>
              <a:buChar char="•"/>
            </a:pPr>
            <a:r>
              <a:rPr lang="en-US" sz="2400" b="0" i="0" dirty="0">
                <a:effectLst/>
                <a:latin typeface="Titillium Web" panose="00000500000000000000" pitchFamily="2" charset="0"/>
              </a:rPr>
              <a:t>Therefore, we will try some other approaches.</a:t>
            </a:r>
          </a:p>
        </p:txBody>
      </p:sp>
      <p:sp>
        <p:nvSpPr>
          <p:cNvPr id="4" name="Rectangle 3"/>
          <p:cNvSpPr/>
          <p:nvPr/>
        </p:nvSpPr>
        <p:spPr>
          <a:xfrm>
            <a:off x="397237" y="301109"/>
            <a:ext cx="8646749" cy="523220"/>
          </a:xfrm>
          <a:prstGeom prst="rect">
            <a:avLst/>
          </a:prstGeom>
        </p:spPr>
        <p:txBody>
          <a:bodyPr wrap="square">
            <a:spAutoFit/>
          </a:bodyPr>
          <a:lstStyle/>
          <a:p>
            <a:r>
              <a:rPr lang="en-IN" sz="2800" b="1" u="sng" dirty="0"/>
              <a:t>Longest Increasing Subsequence</a:t>
            </a:r>
          </a:p>
        </p:txBody>
      </p:sp>
      <p:pic>
        <p:nvPicPr>
          <p:cNvPr id="5" name="Picture 4"/>
          <p:cNvPicPr>
            <a:picLocks noChangeAspect="1"/>
          </p:cNvPicPr>
          <p:nvPr/>
        </p:nvPicPr>
        <p:blipFill>
          <a:blip r:embed="rId2"/>
          <a:stretch>
            <a:fillRect/>
          </a:stretch>
        </p:blipFill>
        <p:spPr>
          <a:xfrm>
            <a:off x="822223" y="1073333"/>
            <a:ext cx="10093427" cy="952500"/>
          </a:xfrm>
          <a:prstGeom prst="rect">
            <a:avLst/>
          </a:prstGeom>
        </p:spPr>
      </p:pic>
    </p:spTree>
    <p:extLst>
      <p:ext uri="{BB962C8B-B14F-4D97-AF65-F5344CB8AC3E}">
        <p14:creationId xmlns:p14="http://schemas.microsoft.com/office/powerpoint/2010/main" val="2073553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C62FB-40FC-38A6-8516-276FEA0E60E2}"/>
              </a:ext>
            </a:extLst>
          </p:cNvPr>
          <p:cNvSpPr txBox="1"/>
          <p:nvPr/>
        </p:nvSpPr>
        <p:spPr>
          <a:xfrm>
            <a:off x="1337678" y="396421"/>
            <a:ext cx="10183761" cy="523220"/>
          </a:xfrm>
          <a:prstGeom prst="rect">
            <a:avLst/>
          </a:prstGeom>
          <a:noFill/>
        </p:spPr>
        <p:txBody>
          <a:bodyPr wrap="square">
            <a:spAutoFit/>
          </a:bodyPr>
          <a:lstStyle/>
          <a:p>
            <a:pPr algn="ctr"/>
            <a:r>
              <a:rPr lang="en-US" sz="2800" b="1" i="0" dirty="0">
                <a:effectLst/>
                <a:latin typeface="Titillium Web" panose="00000500000000000000" pitchFamily="2" charset="0"/>
              </a:rPr>
              <a:t>Approach 2: Using Dynamic Programming</a:t>
            </a:r>
            <a:endParaRPr lang="en-IN" sz="2800" dirty="0"/>
          </a:p>
        </p:txBody>
      </p:sp>
      <p:sp>
        <p:nvSpPr>
          <p:cNvPr id="5" name="TextBox 4">
            <a:extLst>
              <a:ext uri="{FF2B5EF4-FFF2-40B4-BE49-F238E27FC236}">
                <a16:creationId xmlns:a16="http://schemas.microsoft.com/office/drawing/2014/main" id="{C3697BD6-AF8D-7E28-0E0F-95031D7AE580}"/>
              </a:ext>
            </a:extLst>
          </p:cNvPr>
          <p:cNvSpPr txBox="1"/>
          <p:nvPr/>
        </p:nvSpPr>
        <p:spPr>
          <a:xfrm>
            <a:off x="332576" y="919641"/>
            <a:ext cx="6096982" cy="646331"/>
          </a:xfrm>
          <a:prstGeom prst="rect">
            <a:avLst/>
          </a:prstGeom>
          <a:noFill/>
        </p:spPr>
        <p:txBody>
          <a:bodyPr wrap="square">
            <a:spAutoFit/>
          </a:bodyPr>
          <a:lstStyle/>
          <a:p>
            <a:r>
              <a:rPr lang="en-US" b="1" i="0" dirty="0">
                <a:effectLst/>
                <a:latin typeface="Titillium Web" panose="00000500000000000000" pitchFamily="2" charset="0"/>
              </a:rPr>
              <a:t>Steps to form the recursive solution:</a:t>
            </a:r>
          </a:p>
          <a:p>
            <a:r>
              <a:rPr lang="en-US" b="1" i="0" dirty="0">
                <a:solidFill>
                  <a:srgbClr val="E4E4E7"/>
                </a:solidFill>
                <a:effectLst/>
                <a:latin typeface="Titillium Web" panose="00000500000000000000" pitchFamily="2" charset="0"/>
              </a:rPr>
              <a:t>Step 1: </a:t>
            </a:r>
            <a:r>
              <a:rPr lang="en-US" b="0" i="0" dirty="0">
                <a:solidFill>
                  <a:srgbClr val="E4E4E7"/>
                </a:solidFill>
                <a:effectLst/>
                <a:latin typeface="Titillium Web" panose="00000500000000000000" pitchFamily="2" charset="0"/>
              </a:rPr>
              <a:t>Express the problem in terms of indexes.</a:t>
            </a:r>
            <a:r>
              <a:rPr lang="en-US" b="1" i="0" dirty="0">
                <a:effectLst/>
                <a:latin typeface="Titillium Web" panose="00000500000000000000" pitchFamily="2" charset="0"/>
              </a:rPr>
              <a:t> </a:t>
            </a:r>
            <a:endParaRPr lang="en-IN" dirty="0"/>
          </a:p>
        </p:txBody>
      </p:sp>
      <p:pic>
        <p:nvPicPr>
          <p:cNvPr id="1026" name="Picture 2">
            <a:extLst>
              <a:ext uri="{FF2B5EF4-FFF2-40B4-BE49-F238E27FC236}">
                <a16:creationId xmlns:a16="http://schemas.microsoft.com/office/drawing/2014/main" id="{945F7954-8FDC-37E7-B563-FC5481891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567" b="9484"/>
          <a:stretch/>
        </p:blipFill>
        <p:spPr bwMode="auto">
          <a:xfrm>
            <a:off x="7497774" y="823374"/>
            <a:ext cx="4595903" cy="26919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DFEDD4-0715-5167-696B-A4657F6877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242" b="13330"/>
          <a:stretch/>
        </p:blipFill>
        <p:spPr bwMode="auto">
          <a:xfrm>
            <a:off x="246299" y="2121406"/>
            <a:ext cx="4909991" cy="2273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A26EFC-3D33-B966-391E-02A7E8BDD182}"/>
              </a:ext>
            </a:extLst>
          </p:cNvPr>
          <p:cNvSpPr txBox="1"/>
          <p:nvPr/>
        </p:nvSpPr>
        <p:spPr>
          <a:xfrm>
            <a:off x="246299" y="1800038"/>
            <a:ext cx="6096982" cy="369332"/>
          </a:xfrm>
          <a:prstGeom prst="rect">
            <a:avLst/>
          </a:prstGeom>
          <a:noFill/>
        </p:spPr>
        <p:txBody>
          <a:bodyPr wrap="square">
            <a:spAutoFit/>
          </a:bodyPr>
          <a:lstStyle/>
          <a:p>
            <a:r>
              <a:rPr lang="en-US" b="1" i="0" dirty="0">
                <a:solidFill>
                  <a:srgbClr val="E4E4E7"/>
                </a:solidFill>
                <a:effectLst/>
                <a:latin typeface="Titillium Web" panose="00000500000000000000" pitchFamily="2" charset="0"/>
              </a:rPr>
              <a:t>Step 2: </a:t>
            </a:r>
            <a:r>
              <a:rPr lang="en-US" b="0" i="0" dirty="0">
                <a:solidFill>
                  <a:srgbClr val="E4E4E7"/>
                </a:solidFill>
                <a:effectLst/>
                <a:latin typeface="Titillium Web" panose="00000500000000000000" pitchFamily="2" charset="0"/>
              </a:rPr>
              <a:t>Explore all possibilities at a given index</a:t>
            </a:r>
            <a:endParaRPr lang="en-IN" dirty="0"/>
          </a:p>
        </p:txBody>
      </p:sp>
      <p:pic>
        <p:nvPicPr>
          <p:cNvPr id="1030" name="Picture 6">
            <a:extLst>
              <a:ext uri="{FF2B5EF4-FFF2-40B4-BE49-F238E27FC236}">
                <a16:creationId xmlns:a16="http://schemas.microsoft.com/office/drawing/2014/main" id="{37D7282E-5CBD-F824-CDD9-23F5363E0A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277" b="13062"/>
          <a:stretch/>
        </p:blipFill>
        <p:spPr bwMode="auto">
          <a:xfrm>
            <a:off x="100129" y="4465230"/>
            <a:ext cx="5308854" cy="2326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7BF9ADA-FF10-9EE1-4F05-BCC8F4F526B2}"/>
              </a:ext>
            </a:extLst>
          </p:cNvPr>
          <p:cNvSpPr txBox="1"/>
          <p:nvPr/>
        </p:nvSpPr>
        <p:spPr>
          <a:xfrm>
            <a:off x="6647099" y="4465230"/>
            <a:ext cx="5228302" cy="2031325"/>
          </a:xfrm>
          <a:prstGeom prst="rect">
            <a:avLst/>
          </a:prstGeom>
          <a:noFill/>
        </p:spPr>
        <p:txBody>
          <a:bodyPr wrap="square">
            <a:spAutoFit/>
          </a:bodyPr>
          <a:lstStyle/>
          <a:p>
            <a:r>
              <a:rPr lang="en-IN" dirty="0"/>
              <a:t>f(</a:t>
            </a:r>
            <a:r>
              <a:rPr lang="en-IN" dirty="0" err="1"/>
              <a:t>ind</a:t>
            </a:r>
            <a:r>
              <a:rPr lang="en-IN" dirty="0"/>
              <a:t>, </a:t>
            </a:r>
            <a:r>
              <a:rPr lang="en-IN" dirty="0" err="1"/>
              <a:t>prev_index</a:t>
            </a:r>
            <a:r>
              <a:rPr lang="en-IN" dirty="0"/>
              <a:t>)</a:t>
            </a:r>
          </a:p>
          <a:p>
            <a:r>
              <a:rPr lang="en-IN" dirty="0"/>
              <a:t>{</a:t>
            </a:r>
          </a:p>
          <a:p>
            <a:r>
              <a:rPr lang="en-IN" dirty="0"/>
              <a:t>    </a:t>
            </a:r>
            <a:r>
              <a:rPr lang="en-IN" dirty="0" err="1"/>
              <a:t>notTake</a:t>
            </a:r>
            <a:r>
              <a:rPr lang="en-IN" dirty="0"/>
              <a:t> = 0 + f(</a:t>
            </a:r>
            <a:r>
              <a:rPr lang="en-IN" dirty="0" err="1"/>
              <a:t>ind</a:t>
            </a:r>
            <a:r>
              <a:rPr lang="en-IN" dirty="0"/>
              <a:t> + 1, </a:t>
            </a:r>
            <a:r>
              <a:rPr lang="en-IN" dirty="0" err="1"/>
              <a:t>prev_index</a:t>
            </a:r>
            <a:r>
              <a:rPr lang="en-IN" dirty="0"/>
              <a:t>)</a:t>
            </a:r>
          </a:p>
          <a:p>
            <a:endParaRPr lang="en-IN" dirty="0"/>
          </a:p>
          <a:p>
            <a:r>
              <a:rPr lang="en-IN" dirty="0"/>
              <a:t>    if(</a:t>
            </a:r>
            <a:r>
              <a:rPr lang="en-IN" dirty="0" err="1"/>
              <a:t>prev_index</a:t>
            </a:r>
            <a:r>
              <a:rPr lang="en-IN" dirty="0"/>
              <a:t> == -1 || </a:t>
            </a:r>
            <a:r>
              <a:rPr lang="en-IN" dirty="0" err="1"/>
              <a:t>arr</a:t>
            </a:r>
            <a:r>
              <a:rPr lang="en-IN" dirty="0"/>
              <a:t>[</a:t>
            </a:r>
            <a:r>
              <a:rPr lang="en-IN" dirty="0" err="1"/>
              <a:t>ind</a:t>
            </a:r>
            <a:r>
              <a:rPr lang="en-IN" dirty="0"/>
              <a:t>]&gt;</a:t>
            </a:r>
            <a:r>
              <a:rPr lang="en-IN" dirty="0" err="1"/>
              <a:t>arr</a:t>
            </a:r>
            <a:r>
              <a:rPr lang="en-IN" dirty="0"/>
              <a:t>[</a:t>
            </a:r>
            <a:r>
              <a:rPr lang="en-IN" dirty="0" err="1"/>
              <a:t>prev_index</a:t>
            </a:r>
            <a:r>
              <a:rPr lang="en-IN" dirty="0"/>
              <a:t>])</a:t>
            </a:r>
          </a:p>
          <a:p>
            <a:r>
              <a:rPr lang="en-IN" dirty="0"/>
              <a:t>                  {    take = 1 + f(</a:t>
            </a:r>
            <a:r>
              <a:rPr lang="en-IN" dirty="0" err="1"/>
              <a:t>ind</a:t>
            </a:r>
            <a:r>
              <a:rPr lang="en-IN" dirty="0"/>
              <a:t> + 1, </a:t>
            </a:r>
            <a:r>
              <a:rPr lang="en-IN" dirty="0" err="1"/>
              <a:t>ind</a:t>
            </a:r>
            <a:r>
              <a:rPr lang="en-IN" dirty="0"/>
              <a:t>)    }</a:t>
            </a:r>
          </a:p>
          <a:p>
            <a:r>
              <a:rPr lang="en-IN" dirty="0"/>
              <a:t>}</a:t>
            </a:r>
          </a:p>
        </p:txBody>
      </p:sp>
    </p:spTree>
    <p:extLst>
      <p:ext uri="{BB962C8B-B14F-4D97-AF65-F5344CB8AC3E}">
        <p14:creationId xmlns:p14="http://schemas.microsoft.com/office/powerpoint/2010/main" val="138227878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F61098-060D-D60C-76F2-880866B9A53D}"/>
              </a:ext>
            </a:extLst>
          </p:cNvPr>
          <p:cNvSpPr txBox="1"/>
          <p:nvPr/>
        </p:nvSpPr>
        <p:spPr>
          <a:xfrm>
            <a:off x="116511" y="0"/>
            <a:ext cx="12075487" cy="2862322"/>
          </a:xfrm>
          <a:prstGeom prst="rect">
            <a:avLst/>
          </a:prstGeom>
          <a:noFill/>
        </p:spPr>
        <p:txBody>
          <a:bodyPr wrap="square">
            <a:spAutoFit/>
          </a:bodyPr>
          <a:lstStyle/>
          <a:p>
            <a:r>
              <a:rPr lang="en-IN" b="1" dirty="0">
                <a:highlight>
                  <a:srgbClr val="FFFF00"/>
                </a:highlight>
              </a:rPr>
              <a:t>f</a:t>
            </a:r>
            <a:r>
              <a:rPr lang="en-IN" dirty="0"/>
              <a:t>(</a:t>
            </a:r>
            <a:r>
              <a:rPr lang="en-IN" dirty="0" err="1"/>
              <a:t>ind</a:t>
            </a:r>
            <a:r>
              <a:rPr lang="en-IN" dirty="0"/>
              <a:t>, </a:t>
            </a:r>
            <a:r>
              <a:rPr lang="en-IN" dirty="0" err="1"/>
              <a:t>prev_index</a:t>
            </a:r>
            <a:r>
              <a:rPr lang="en-IN" dirty="0"/>
              <a:t>){</a:t>
            </a:r>
          </a:p>
          <a:p>
            <a:endParaRPr lang="en-IN" dirty="0"/>
          </a:p>
          <a:p>
            <a:r>
              <a:rPr lang="en-IN" dirty="0"/>
              <a:t>    if(</a:t>
            </a:r>
            <a:r>
              <a:rPr lang="en-IN" dirty="0" err="1"/>
              <a:t>ind</a:t>
            </a:r>
            <a:r>
              <a:rPr lang="en-IN" dirty="0"/>
              <a:t> == n)      return 0</a:t>
            </a:r>
          </a:p>
          <a:p>
            <a:endParaRPr lang="en-IN" dirty="0"/>
          </a:p>
          <a:p>
            <a:r>
              <a:rPr lang="en-IN" dirty="0"/>
              <a:t>    </a:t>
            </a:r>
            <a:r>
              <a:rPr lang="en-IN" dirty="0" err="1"/>
              <a:t>notTake</a:t>
            </a:r>
            <a:r>
              <a:rPr lang="en-IN" dirty="0"/>
              <a:t> = 0 + </a:t>
            </a:r>
            <a:r>
              <a:rPr lang="en-IN" b="1" dirty="0">
                <a:highlight>
                  <a:srgbClr val="FFFF00"/>
                </a:highlight>
              </a:rPr>
              <a:t>f</a:t>
            </a:r>
            <a:r>
              <a:rPr lang="en-IN" dirty="0"/>
              <a:t>(</a:t>
            </a:r>
            <a:r>
              <a:rPr lang="en-IN" dirty="0" err="1"/>
              <a:t>ind</a:t>
            </a:r>
            <a:r>
              <a:rPr lang="en-IN" dirty="0"/>
              <a:t> + 1, </a:t>
            </a:r>
            <a:r>
              <a:rPr lang="en-IN" dirty="0" err="1"/>
              <a:t>prev_index</a:t>
            </a:r>
            <a:r>
              <a:rPr lang="en-IN" dirty="0"/>
              <a:t>)</a:t>
            </a:r>
          </a:p>
          <a:p>
            <a:endParaRPr lang="en-IN" dirty="0"/>
          </a:p>
          <a:p>
            <a:r>
              <a:rPr lang="en-IN" dirty="0"/>
              <a:t>    if(</a:t>
            </a:r>
            <a:r>
              <a:rPr lang="en-IN" dirty="0" err="1"/>
              <a:t>prev_index</a:t>
            </a:r>
            <a:r>
              <a:rPr lang="en-IN" dirty="0"/>
              <a:t> == -1 || </a:t>
            </a:r>
            <a:r>
              <a:rPr lang="en-IN" dirty="0" err="1"/>
              <a:t>arr</a:t>
            </a:r>
            <a:r>
              <a:rPr lang="en-IN" dirty="0"/>
              <a:t>[</a:t>
            </a:r>
            <a:r>
              <a:rPr lang="en-IN" dirty="0" err="1"/>
              <a:t>ind</a:t>
            </a:r>
            <a:r>
              <a:rPr lang="en-IN" dirty="0"/>
              <a:t>]&gt;</a:t>
            </a:r>
            <a:r>
              <a:rPr lang="en-IN" dirty="0" err="1"/>
              <a:t>arr</a:t>
            </a:r>
            <a:r>
              <a:rPr lang="en-IN" dirty="0"/>
              <a:t>[</a:t>
            </a:r>
            <a:r>
              <a:rPr lang="en-IN" dirty="0" err="1"/>
              <a:t>prev_index</a:t>
            </a:r>
            <a:r>
              <a:rPr lang="en-IN" dirty="0"/>
              <a:t>])    {    take = 1 + </a:t>
            </a:r>
            <a:r>
              <a:rPr lang="en-IN" b="1" dirty="0">
                <a:highlight>
                  <a:srgbClr val="FFFF00"/>
                </a:highlight>
              </a:rPr>
              <a:t>f</a:t>
            </a:r>
            <a:r>
              <a:rPr lang="en-IN" dirty="0"/>
              <a:t>(</a:t>
            </a:r>
            <a:r>
              <a:rPr lang="en-IN" dirty="0" err="1"/>
              <a:t>ind</a:t>
            </a:r>
            <a:r>
              <a:rPr lang="en-IN" dirty="0"/>
              <a:t> + 1, </a:t>
            </a:r>
            <a:r>
              <a:rPr lang="en-IN" dirty="0" err="1"/>
              <a:t>ind</a:t>
            </a:r>
            <a:r>
              <a:rPr lang="en-IN" dirty="0"/>
              <a:t>)     }</a:t>
            </a:r>
          </a:p>
          <a:p>
            <a:endParaRPr lang="en-IN" dirty="0"/>
          </a:p>
          <a:p>
            <a:r>
              <a:rPr lang="en-IN" dirty="0"/>
              <a:t>    return max(</a:t>
            </a:r>
            <a:r>
              <a:rPr lang="en-IN" dirty="0" err="1"/>
              <a:t>notTake</a:t>
            </a:r>
            <a:r>
              <a:rPr lang="en-IN" dirty="0"/>
              <a:t>, take)</a:t>
            </a:r>
          </a:p>
          <a:p>
            <a:r>
              <a:rPr lang="en-IN" dirty="0"/>
              <a:t>}</a:t>
            </a:r>
          </a:p>
        </p:txBody>
      </p:sp>
      <p:pic>
        <p:nvPicPr>
          <p:cNvPr id="2052" name="Picture 4">
            <a:extLst>
              <a:ext uri="{FF2B5EF4-FFF2-40B4-BE49-F238E27FC236}">
                <a16:creationId xmlns:a16="http://schemas.microsoft.com/office/drawing/2014/main" id="{D8BD9A7A-787F-D56B-7C88-730DEEABF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982" y="2368169"/>
            <a:ext cx="8381017" cy="448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045059"/>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06043F-512E-E8E0-CE90-698130DF79C4}"/>
              </a:ext>
            </a:extLst>
          </p:cNvPr>
          <p:cNvSpPr txBox="1"/>
          <p:nvPr/>
        </p:nvSpPr>
        <p:spPr>
          <a:xfrm>
            <a:off x="783344" y="2392545"/>
            <a:ext cx="11195050" cy="369332"/>
          </a:xfrm>
          <a:prstGeom prst="rect">
            <a:avLst/>
          </a:prstGeom>
          <a:noFill/>
        </p:spPr>
        <p:txBody>
          <a:bodyPr wrap="square">
            <a:spAutoFit/>
          </a:bodyPr>
          <a:lstStyle/>
          <a:p>
            <a:r>
              <a:rPr lang="en-IN" dirty="0">
                <a:hlinkClick r:id="rId2"/>
              </a:rPr>
              <a:t>https://practice.geeksforgeeks.org/problems/longest-common-increasing-subsequence1437/1</a:t>
            </a:r>
            <a:endParaRPr lang="en-IN" dirty="0"/>
          </a:p>
        </p:txBody>
      </p:sp>
    </p:spTree>
    <p:extLst>
      <p:ext uri="{BB962C8B-B14F-4D97-AF65-F5344CB8AC3E}">
        <p14:creationId xmlns:p14="http://schemas.microsoft.com/office/powerpoint/2010/main" val="3869448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319087" y="262622"/>
            <a:ext cx="11625263" cy="523220"/>
          </a:xfrm>
          <a:prstGeom prst="rect">
            <a:avLst/>
          </a:prstGeom>
        </p:spPr>
        <p:txBody>
          <a:bodyPr wrap="square">
            <a:spAutoFit/>
          </a:bodyPr>
          <a:lstStyle/>
          <a:p>
            <a:r>
              <a:rPr lang="en-IN" sz="2800" b="1" u="sng" dirty="0"/>
              <a:t>5.6: Longest Common Subsequence</a:t>
            </a:r>
          </a:p>
        </p:txBody>
      </p:sp>
      <p:sp>
        <p:nvSpPr>
          <p:cNvPr id="3" name="Rectangle 2"/>
          <p:cNvSpPr/>
          <p:nvPr/>
        </p:nvSpPr>
        <p:spPr>
          <a:xfrm>
            <a:off x="82591" y="919375"/>
            <a:ext cx="12016986" cy="5842497"/>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IN" sz="2800" dirty="0"/>
              <a:t>Given two sequences, the length of longest subsequence present in both of them. </a:t>
            </a:r>
          </a:p>
          <a:p>
            <a:pPr marL="457200" indent="-457200" algn="just">
              <a:lnSpc>
                <a:spcPct val="150000"/>
              </a:lnSpc>
              <a:buFont typeface="Arial" panose="020B0604020202020204" pitchFamily="34" charset="0"/>
              <a:buChar char="•"/>
            </a:pPr>
            <a:r>
              <a:rPr lang="en-IN" sz="2800" dirty="0"/>
              <a:t>A subsequence is a sequence that appears in the </a:t>
            </a:r>
            <a:r>
              <a:rPr lang="en-IN" sz="2800" b="1" dirty="0"/>
              <a:t>same relative order</a:t>
            </a:r>
            <a:r>
              <a:rPr lang="en-IN" sz="2800" dirty="0"/>
              <a:t>, but </a:t>
            </a:r>
            <a:r>
              <a:rPr lang="en-IN" sz="2800" b="1" dirty="0"/>
              <a:t>not necessarily contiguous</a:t>
            </a:r>
            <a:r>
              <a:rPr lang="en-IN" sz="2800" dirty="0"/>
              <a:t>. </a:t>
            </a:r>
          </a:p>
          <a:p>
            <a:pPr marL="457200" indent="-457200" algn="just">
              <a:lnSpc>
                <a:spcPct val="150000"/>
              </a:lnSpc>
              <a:buFont typeface="Arial" panose="020B0604020202020204" pitchFamily="34" charset="0"/>
              <a:buChar char="•"/>
            </a:pPr>
            <a:r>
              <a:rPr lang="en-IN" sz="2800" dirty="0"/>
              <a:t>For example, “</a:t>
            </a:r>
            <a:r>
              <a:rPr lang="en-IN" sz="2800" dirty="0" err="1"/>
              <a:t>abc</a:t>
            </a:r>
            <a:r>
              <a:rPr lang="en-IN" sz="2800" dirty="0"/>
              <a:t>”, “</a:t>
            </a:r>
            <a:r>
              <a:rPr lang="en-IN" sz="2800" dirty="0" err="1"/>
              <a:t>abg</a:t>
            </a:r>
            <a:r>
              <a:rPr lang="en-IN" sz="2800" dirty="0"/>
              <a:t>”, “</a:t>
            </a:r>
            <a:r>
              <a:rPr lang="en-IN" sz="2800" dirty="0" err="1"/>
              <a:t>bdf</a:t>
            </a:r>
            <a:r>
              <a:rPr lang="en-IN" sz="2800" dirty="0"/>
              <a:t>”, “</a:t>
            </a:r>
            <a:r>
              <a:rPr lang="en-IN" sz="2800" dirty="0" err="1"/>
              <a:t>aeg</a:t>
            </a:r>
            <a:r>
              <a:rPr lang="en-IN" sz="2800" dirty="0"/>
              <a:t>”, ‘”</a:t>
            </a:r>
            <a:r>
              <a:rPr lang="en-IN" sz="2800" dirty="0" err="1"/>
              <a:t>acefg</a:t>
            </a:r>
            <a:r>
              <a:rPr lang="en-IN" sz="2800" dirty="0"/>
              <a:t>”, .. etc are subsequence of “</a:t>
            </a:r>
            <a:r>
              <a:rPr lang="en-IN" sz="2800" dirty="0" err="1">
                <a:effectLst>
                  <a:outerShdw blurRad="38100" dist="38100" dir="2700000" algn="tl">
                    <a:srgbClr val="000000">
                      <a:alpha val="43137"/>
                    </a:srgbClr>
                  </a:outerShdw>
                </a:effectLst>
              </a:rPr>
              <a:t>abcdefg</a:t>
            </a:r>
            <a:r>
              <a:rPr lang="en-IN" sz="2800" dirty="0"/>
              <a:t>”. </a:t>
            </a:r>
          </a:p>
          <a:p>
            <a:pPr marL="457200" indent="-457200" algn="just">
              <a:lnSpc>
                <a:spcPct val="150000"/>
              </a:lnSpc>
              <a:buFont typeface="Arial" panose="020B0604020202020204" pitchFamily="34" charset="0"/>
              <a:buChar char="•"/>
            </a:pPr>
            <a:r>
              <a:rPr lang="en-IN" sz="2800" dirty="0"/>
              <a:t>LCS for input Sequences “ABCDGH” and “AEDFHR” is “ADH” of length 3.</a:t>
            </a:r>
          </a:p>
          <a:p>
            <a:pPr marL="457200" indent="-457200" algn="just">
              <a:lnSpc>
                <a:spcPct val="150000"/>
              </a:lnSpc>
              <a:buFont typeface="Arial" panose="020B0604020202020204" pitchFamily="34" charset="0"/>
              <a:buChar char="•"/>
            </a:pPr>
            <a:r>
              <a:rPr lang="en-IN" sz="2800" dirty="0"/>
              <a:t>LCS for input Sequences “AGGTAB” and “GXTXAYB” is “GTAB” of length 4.</a:t>
            </a:r>
          </a:p>
          <a:p>
            <a:pPr marL="457200" indent="-457200" algn="just">
              <a:lnSpc>
                <a:spcPct val="150000"/>
              </a:lnSpc>
              <a:buFont typeface="Arial" panose="020B0604020202020204" pitchFamily="34" charset="0"/>
              <a:buChar char="•"/>
            </a:pPr>
            <a:r>
              <a:rPr lang="en-IN" sz="2800" dirty="0"/>
              <a:t>A string of length n has 2</a:t>
            </a:r>
            <a:r>
              <a:rPr lang="en-IN" sz="2800" baseline="30000" dirty="0"/>
              <a:t>n</a:t>
            </a:r>
            <a:r>
              <a:rPr lang="en-IN" sz="2800" dirty="0"/>
              <a:t> different possible subsequence.</a:t>
            </a:r>
          </a:p>
        </p:txBody>
      </p:sp>
    </p:spTree>
    <p:extLst>
      <p:ext uri="{BB962C8B-B14F-4D97-AF65-F5344CB8AC3E}">
        <p14:creationId xmlns:p14="http://schemas.microsoft.com/office/powerpoint/2010/main" val="2852541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319087" y="262622"/>
            <a:ext cx="11625263" cy="523220"/>
          </a:xfrm>
          <a:prstGeom prst="rect">
            <a:avLst/>
          </a:prstGeom>
        </p:spPr>
        <p:txBody>
          <a:bodyPr wrap="square">
            <a:spAutoFit/>
          </a:bodyPr>
          <a:lstStyle/>
          <a:p>
            <a:r>
              <a:rPr lang="en-IN" sz="2800" b="1" u="sng" dirty="0"/>
              <a:t>Longest Common Subsequence</a:t>
            </a:r>
          </a:p>
        </p:txBody>
      </p:sp>
      <p:sp>
        <p:nvSpPr>
          <p:cNvPr id="3" name="Rectangle 2"/>
          <p:cNvSpPr/>
          <p:nvPr/>
        </p:nvSpPr>
        <p:spPr>
          <a:xfrm>
            <a:off x="442913" y="1037361"/>
            <a:ext cx="11258550" cy="4770537"/>
          </a:xfrm>
          <a:prstGeom prst="rect">
            <a:avLst/>
          </a:prstGeom>
        </p:spPr>
        <p:txBody>
          <a:bodyPr wrap="square">
            <a:spAutoFit/>
          </a:bodyPr>
          <a:lstStyle/>
          <a:p>
            <a:pPr algn="just"/>
            <a:r>
              <a:rPr lang="en-IN" sz="2800" dirty="0"/>
              <a:t>Let the input sequences be X[m] and Y[n] of lengths m and n respectively</a:t>
            </a:r>
          </a:p>
          <a:p>
            <a:pPr algn="just"/>
            <a:endParaRPr lang="en-IN" sz="2800" dirty="0"/>
          </a:p>
          <a:p>
            <a:pPr algn="just"/>
            <a:r>
              <a:rPr lang="en-IN" sz="2800" dirty="0"/>
              <a:t>Let L(X[m], Y[n]) be the length of LCS of the two sequences X and Y </a:t>
            </a:r>
          </a:p>
          <a:p>
            <a:pPr algn="just"/>
            <a:endParaRPr lang="en-IN" sz="2800" dirty="0"/>
          </a:p>
          <a:p>
            <a:pPr algn="just"/>
            <a:r>
              <a:rPr lang="en-IN" sz="2800" dirty="0"/>
              <a:t>If last characters of both sequences match (or X[m-1] == Y[n-1]) then</a:t>
            </a:r>
          </a:p>
          <a:p>
            <a:pPr algn="just"/>
            <a:r>
              <a:rPr lang="en-IN" sz="2800" dirty="0"/>
              <a:t>                   L(X[0..m-1], Y[0..n-1]) = 1 + L(X[0..m-2], Y[0..n-2])</a:t>
            </a:r>
          </a:p>
          <a:p>
            <a:pPr algn="just"/>
            <a:r>
              <a:rPr lang="en-IN" sz="2800" dirty="0"/>
              <a:t>      		</a:t>
            </a:r>
            <a:r>
              <a:rPr lang="en-IN" sz="2000" dirty="0"/>
              <a:t>e.g.      L(“AGGTAB”, “GXTXAYB”) = 1 + L(“AGGTA”, “GXTXAY”)</a:t>
            </a:r>
          </a:p>
          <a:p>
            <a:pPr algn="just"/>
            <a:endParaRPr lang="en-IN" sz="2800" dirty="0"/>
          </a:p>
          <a:p>
            <a:pPr algn="just"/>
            <a:r>
              <a:rPr lang="en-IN" sz="2800" dirty="0"/>
              <a:t>If last characters of both sequences do not match (or X[m-1] != Y[n-1]) then</a:t>
            </a:r>
          </a:p>
          <a:p>
            <a:pPr algn="just"/>
            <a:r>
              <a:rPr lang="en-IN" sz="2800" dirty="0"/>
              <a:t>L(X[0..m-1], Y[0..n-1]) = MAX ( L(X[0..m-2], Y[0..n-1]), L(X[0..m-1], Y[0..n-2]) )</a:t>
            </a:r>
          </a:p>
          <a:p>
            <a:pPr algn="just"/>
            <a:r>
              <a:rPr lang="en-IN" sz="2000" dirty="0"/>
              <a:t>                e.g. L(“ABCDGH”, “AEDFHR”) = MAX( L(“ABCDG”, “AEDFH</a:t>
            </a:r>
            <a:r>
              <a:rPr lang="en-IN" sz="2000" b="1" dirty="0"/>
              <a:t>R</a:t>
            </a:r>
            <a:r>
              <a:rPr lang="en-IN" sz="2000" dirty="0"/>
              <a:t>”), L(“ABCDG</a:t>
            </a:r>
            <a:r>
              <a:rPr lang="en-IN" sz="2000" b="1" dirty="0"/>
              <a:t>H</a:t>
            </a:r>
            <a:r>
              <a:rPr lang="en-IN" sz="2000" dirty="0"/>
              <a:t>”, “AEDFH”) )</a:t>
            </a:r>
          </a:p>
        </p:txBody>
      </p:sp>
    </p:spTree>
    <p:extLst>
      <p:ext uri="{BB962C8B-B14F-4D97-AF65-F5344CB8AC3E}">
        <p14:creationId xmlns:p14="http://schemas.microsoft.com/office/powerpoint/2010/main" val="2821911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9174" y="1885949"/>
            <a:ext cx="9981473" cy="2443164"/>
          </a:xfrm>
          <a:prstGeom prst="rect">
            <a:avLst/>
          </a:prstGeom>
        </p:spPr>
      </p:pic>
    </p:spTree>
    <p:extLst>
      <p:ext uri="{BB962C8B-B14F-4D97-AF65-F5344CB8AC3E}">
        <p14:creationId xmlns:p14="http://schemas.microsoft.com/office/powerpoint/2010/main" val="2859534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19824194"/>
              </p:ext>
            </p:extLst>
          </p:nvPr>
        </p:nvGraphicFramePr>
        <p:xfrm>
          <a:off x="3046413" y="905403"/>
          <a:ext cx="6669088" cy="5764410"/>
        </p:xfrm>
        <a:graphic>
          <a:graphicData uri="http://schemas.openxmlformats.org/drawingml/2006/table">
            <a:tbl>
              <a:tblPr firstRow="1" bandRow="1">
                <a:tableStyleId>{5940675A-B579-460E-94D1-54222C63F5DA}</a:tableStyleId>
              </a:tblPr>
              <a:tblGrid>
                <a:gridCol w="833636">
                  <a:extLst>
                    <a:ext uri="{9D8B030D-6E8A-4147-A177-3AD203B41FA5}">
                      <a16:colId xmlns:a16="http://schemas.microsoft.com/office/drawing/2014/main" val="20000"/>
                    </a:ext>
                  </a:extLst>
                </a:gridCol>
                <a:gridCol w="833636">
                  <a:extLst>
                    <a:ext uri="{9D8B030D-6E8A-4147-A177-3AD203B41FA5}">
                      <a16:colId xmlns:a16="http://schemas.microsoft.com/office/drawing/2014/main" val="20001"/>
                    </a:ext>
                  </a:extLst>
                </a:gridCol>
                <a:gridCol w="833636">
                  <a:extLst>
                    <a:ext uri="{9D8B030D-6E8A-4147-A177-3AD203B41FA5}">
                      <a16:colId xmlns:a16="http://schemas.microsoft.com/office/drawing/2014/main" val="20002"/>
                    </a:ext>
                  </a:extLst>
                </a:gridCol>
                <a:gridCol w="833636">
                  <a:extLst>
                    <a:ext uri="{9D8B030D-6E8A-4147-A177-3AD203B41FA5}">
                      <a16:colId xmlns:a16="http://schemas.microsoft.com/office/drawing/2014/main" val="20003"/>
                    </a:ext>
                  </a:extLst>
                </a:gridCol>
                <a:gridCol w="833636">
                  <a:extLst>
                    <a:ext uri="{9D8B030D-6E8A-4147-A177-3AD203B41FA5}">
                      <a16:colId xmlns:a16="http://schemas.microsoft.com/office/drawing/2014/main" val="20004"/>
                    </a:ext>
                  </a:extLst>
                </a:gridCol>
                <a:gridCol w="833636">
                  <a:extLst>
                    <a:ext uri="{9D8B030D-6E8A-4147-A177-3AD203B41FA5}">
                      <a16:colId xmlns:a16="http://schemas.microsoft.com/office/drawing/2014/main" val="20005"/>
                    </a:ext>
                  </a:extLst>
                </a:gridCol>
                <a:gridCol w="833636">
                  <a:extLst>
                    <a:ext uri="{9D8B030D-6E8A-4147-A177-3AD203B41FA5}">
                      <a16:colId xmlns:a16="http://schemas.microsoft.com/office/drawing/2014/main" val="20006"/>
                    </a:ext>
                  </a:extLst>
                </a:gridCol>
                <a:gridCol w="833636">
                  <a:extLst>
                    <a:ext uri="{9D8B030D-6E8A-4147-A177-3AD203B41FA5}">
                      <a16:colId xmlns:a16="http://schemas.microsoft.com/office/drawing/2014/main" val="20007"/>
                    </a:ext>
                  </a:extLst>
                </a:gridCol>
              </a:tblGrid>
              <a:tr h="640490">
                <a:tc>
                  <a:txBody>
                    <a:bodyPr/>
                    <a:lstStyle/>
                    <a:p>
                      <a:pPr algn="ctr"/>
                      <a:endParaRPr lang="en-IN" dirty="0"/>
                    </a:p>
                  </a:txBody>
                  <a:tcPr/>
                </a:tc>
                <a:tc>
                  <a:txBody>
                    <a:bodyPr/>
                    <a:lstStyle/>
                    <a:p>
                      <a:pPr algn="ctr"/>
                      <a:r>
                        <a:rPr lang="en-IN" dirty="0"/>
                        <a:t>NULL</a:t>
                      </a:r>
                    </a:p>
                  </a:txBody>
                  <a:tcPr/>
                </a:tc>
                <a:tc>
                  <a:txBody>
                    <a:bodyPr/>
                    <a:lstStyle/>
                    <a:p>
                      <a:pPr algn="ctr"/>
                      <a:r>
                        <a:rPr lang="en-IN" dirty="0"/>
                        <a:t>A</a:t>
                      </a:r>
                    </a:p>
                  </a:txBody>
                  <a:tcPr/>
                </a:tc>
                <a:tc>
                  <a:txBody>
                    <a:bodyPr/>
                    <a:lstStyle/>
                    <a:p>
                      <a:pPr algn="ctr"/>
                      <a:r>
                        <a:rPr lang="en-IN" dirty="0"/>
                        <a:t>G</a:t>
                      </a:r>
                    </a:p>
                  </a:txBody>
                  <a:tcPr/>
                </a:tc>
                <a:tc>
                  <a:txBody>
                    <a:bodyPr/>
                    <a:lstStyle/>
                    <a:p>
                      <a:pPr algn="ctr"/>
                      <a:r>
                        <a:rPr lang="en-IN" dirty="0"/>
                        <a:t>G</a:t>
                      </a:r>
                    </a:p>
                  </a:txBody>
                  <a:tcPr/>
                </a:tc>
                <a:tc>
                  <a:txBody>
                    <a:bodyPr/>
                    <a:lstStyle/>
                    <a:p>
                      <a:pPr algn="ctr"/>
                      <a:r>
                        <a:rPr lang="en-IN" dirty="0"/>
                        <a:t>T</a:t>
                      </a:r>
                    </a:p>
                  </a:txBody>
                  <a:tcPr/>
                </a:tc>
                <a:tc>
                  <a:txBody>
                    <a:bodyPr/>
                    <a:lstStyle/>
                    <a:p>
                      <a:pPr algn="ctr"/>
                      <a:r>
                        <a:rPr lang="en-IN" dirty="0"/>
                        <a:t>A</a:t>
                      </a:r>
                    </a:p>
                  </a:txBody>
                  <a:tcPr/>
                </a:tc>
                <a:tc>
                  <a:txBody>
                    <a:bodyPr/>
                    <a:lstStyle/>
                    <a:p>
                      <a:pPr algn="ctr"/>
                      <a:r>
                        <a:rPr lang="en-IN" dirty="0"/>
                        <a:t>B</a:t>
                      </a:r>
                    </a:p>
                  </a:txBody>
                  <a:tcPr/>
                </a:tc>
                <a:extLst>
                  <a:ext uri="{0D108BD9-81ED-4DB2-BD59-A6C34878D82A}">
                    <a16:rowId xmlns:a16="http://schemas.microsoft.com/office/drawing/2014/main" val="10000"/>
                  </a:ext>
                </a:extLst>
              </a:tr>
              <a:tr h="640490">
                <a:tc>
                  <a:txBody>
                    <a:bodyPr/>
                    <a:lstStyle/>
                    <a:p>
                      <a:pPr algn="ctr"/>
                      <a:r>
                        <a:rPr lang="en-IN" dirty="0"/>
                        <a:t>NULL</a:t>
                      </a:r>
                    </a:p>
                  </a:txBody>
                  <a:tcPr/>
                </a:tc>
                <a:tc>
                  <a:txBody>
                    <a:bodyPr/>
                    <a:lstStyle/>
                    <a:p>
                      <a:pPr algn="ctr"/>
                      <a:endParaRPr lang="en-IN" dirty="0"/>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tc>
                  <a:txBody>
                    <a:bodyPr/>
                    <a:lstStyle/>
                    <a:p>
                      <a:pPr algn="ctr"/>
                      <a:r>
                        <a:rPr lang="en-IN" dirty="0"/>
                        <a:t>0</a:t>
                      </a:r>
                    </a:p>
                  </a:txBody>
                  <a:tcPr/>
                </a:tc>
                <a:extLst>
                  <a:ext uri="{0D108BD9-81ED-4DB2-BD59-A6C34878D82A}">
                    <a16:rowId xmlns:a16="http://schemas.microsoft.com/office/drawing/2014/main" val="10001"/>
                  </a:ext>
                </a:extLst>
              </a:tr>
              <a:tr h="640490">
                <a:tc>
                  <a:txBody>
                    <a:bodyPr/>
                    <a:lstStyle/>
                    <a:p>
                      <a:pPr algn="ctr"/>
                      <a:r>
                        <a:rPr lang="en-IN" dirty="0"/>
                        <a:t>G</a:t>
                      </a:r>
                    </a:p>
                  </a:txBody>
                  <a:tcPr/>
                </a:tc>
                <a:tc>
                  <a:txBody>
                    <a:bodyPr/>
                    <a:lstStyle/>
                    <a:p>
                      <a:pPr algn="ctr"/>
                      <a:r>
                        <a:rPr lang="en-IN" dirty="0"/>
                        <a:t>0</a:t>
                      </a:r>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10002"/>
                  </a:ext>
                </a:extLst>
              </a:tr>
              <a:tr h="640490">
                <a:tc>
                  <a:txBody>
                    <a:bodyPr/>
                    <a:lstStyle/>
                    <a:p>
                      <a:pPr algn="ctr"/>
                      <a:r>
                        <a:rPr lang="en-IN" dirty="0"/>
                        <a:t>X</a:t>
                      </a:r>
                    </a:p>
                  </a:txBody>
                  <a:tcPr/>
                </a:tc>
                <a:tc>
                  <a:txBody>
                    <a:bodyPr/>
                    <a:lstStyle/>
                    <a:p>
                      <a:pPr algn="ctr"/>
                      <a:r>
                        <a:rPr lang="en-IN" dirty="0"/>
                        <a:t>0</a:t>
                      </a:r>
                    </a:p>
                  </a:txBody>
                  <a:tcPr/>
                </a:tc>
                <a:tc>
                  <a:txBody>
                    <a:bodyPr/>
                    <a:lstStyle/>
                    <a:p>
                      <a:pPr algn="ctr"/>
                      <a:endParaRPr lang="en-IN" dirty="0"/>
                    </a:p>
                  </a:txBody>
                  <a:tcPr/>
                </a:tc>
                <a:tc>
                  <a:txBody>
                    <a:bodyPr/>
                    <a:lstStyle/>
                    <a:p>
                      <a:pPr algn="ctr"/>
                      <a:endParaRPr lang="en-IN"/>
                    </a:p>
                  </a:txBody>
                  <a:tcPr/>
                </a:tc>
                <a:tc>
                  <a:txBody>
                    <a:bodyPr/>
                    <a:lstStyle/>
                    <a:p>
                      <a:pPr algn="ctr"/>
                      <a:endParaRPr lang="en-IN"/>
                    </a:p>
                  </a:txBody>
                  <a:tcPr/>
                </a:tc>
                <a:tc>
                  <a:txBody>
                    <a:bodyPr/>
                    <a:lstStyle/>
                    <a:p>
                      <a:pPr algn="ctr"/>
                      <a:endParaRPr lang="en-IN" dirty="0"/>
                    </a:p>
                  </a:txBody>
                  <a:tcPr/>
                </a:tc>
                <a:tc>
                  <a:txBody>
                    <a:bodyPr/>
                    <a:lstStyle/>
                    <a:p>
                      <a:pPr algn="ctr"/>
                      <a:endParaRPr lang="en-IN"/>
                    </a:p>
                  </a:txBody>
                  <a:tcPr/>
                </a:tc>
                <a:tc>
                  <a:txBody>
                    <a:bodyPr/>
                    <a:lstStyle/>
                    <a:p>
                      <a:pPr algn="ctr"/>
                      <a:endParaRPr lang="en-IN"/>
                    </a:p>
                  </a:txBody>
                  <a:tcPr/>
                </a:tc>
                <a:extLst>
                  <a:ext uri="{0D108BD9-81ED-4DB2-BD59-A6C34878D82A}">
                    <a16:rowId xmlns:a16="http://schemas.microsoft.com/office/drawing/2014/main" val="10003"/>
                  </a:ext>
                </a:extLst>
              </a:tr>
              <a:tr h="640490">
                <a:tc>
                  <a:txBody>
                    <a:bodyPr/>
                    <a:lstStyle/>
                    <a:p>
                      <a:pPr algn="ctr"/>
                      <a:r>
                        <a:rPr lang="en-IN" dirty="0"/>
                        <a:t>T</a:t>
                      </a:r>
                    </a:p>
                  </a:txBody>
                  <a:tcPr/>
                </a:tc>
                <a:tc>
                  <a:txBody>
                    <a:bodyPr/>
                    <a:lstStyle/>
                    <a:p>
                      <a:pPr algn="ctr"/>
                      <a:r>
                        <a:rPr lang="en-IN" dirty="0"/>
                        <a:t>0</a:t>
                      </a:r>
                    </a:p>
                  </a:txBody>
                  <a:tcPr/>
                </a:tc>
                <a:tc>
                  <a:txBody>
                    <a:bodyPr/>
                    <a:lstStyle/>
                    <a:p>
                      <a:pPr algn="ctr"/>
                      <a:endParaRPr lang="en-IN"/>
                    </a:p>
                  </a:txBody>
                  <a:tcPr/>
                </a:tc>
                <a:tc>
                  <a:txBody>
                    <a:bodyPr/>
                    <a:lstStyle/>
                    <a:p>
                      <a:pPr algn="ctr"/>
                      <a:endParaRPr lang="en-IN"/>
                    </a:p>
                  </a:txBody>
                  <a:tcPr/>
                </a:tc>
                <a:tc>
                  <a:txBody>
                    <a:bodyPr/>
                    <a:lstStyle/>
                    <a:p>
                      <a:pPr algn="ctr"/>
                      <a:endParaRPr lang="en-IN" dirty="0"/>
                    </a:p>
                  </a:txBody>
                  <a:tcPr/>
                </a:tc>
                <a:tc>
                  <a:txBody>
                    <a:bodyPr/>
                    <a:lstStyle/>
                    <a:p>
                      <a:pPr algn="ctr"/>
                      <a:endParaRPr lang="en-IN" dirty="0"/>
                    </a:p>
                  </a:txBody>
                  <a:tcPr/>
                </a:tc>
                <a:tc>
                  <a:txBody>
                    <a:bodyPr/>
                    <a:lstStyle/>
                    <a:p>
                      <a:pPr algn="ctr"/>
                      <a:endParaRPr lang="en-IN"/>
                    </a:p>
                  </a:txBody>
                  <a:tcPr/>
                </a:tc>
                <a:tc>
                  <a:txBody>
                    <a:bodyPr/>
                    <a:lstStyle/>
                    <a:p>
                      <a:pPr algn="ctr"/>
                      <a:endParaRPr lang="en-IN"/>
                    </a:p>
                  </a:txBody>
                  <a:tcPr/>
                </a:tc>
                <a:extLst>
                  <a:ext uri="{0D108BD9-81ED-4DB2-BD59-A6C34878D82A}">
                    <a16:rowId xmlns:a16="http://schemas.microsoft.com/office/drawing/2014/main" val="10004"/>
                  </a:ext>
                </a:extLst>
              </a:tr>
              <a:tr h="640490">
                <a:tc>
                  <a:txBody>
                    <a:bodyPr/>
                    <a:lstStyle/>
                    <a:p>
                      <a:pPr algn="ctr"/>
                      <a:r>
                        <a:rPr lang="en-IN" dirty="0"/>
                        <a:t>X</a:t>
                      </a:r>
                    </a:p>
                  </a:txBody>
                  <a:tcPr/>
                </a:tc>
                <a:tc>
                  <a:txBody>
                    <a:bodyPr/>
                    <a:lstStyle/>
                    <a:p>
                      <a:pPr algn="ctr"/>
                      <a:r>
                        <a:rPr lang="en-IN" dirty="0"/>
                        <a:t>0</a:t>
                      </a:r>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dirty="0"/>
                    </a:p>
                  </a:txBody>
                  <a:tcPr/>
                </a:tc>
                <a:tc>
                  <a:txBody>
                    <a:bodyPr/>
                    <a:lstStyle/>
                    <a:p>
                      <a:pPr algn="ctr"/>
                      <a:endParaRPr lang="en-IN"/>
                    </a:p>
                  </a:txBody>
                  <a:tcPr/>
                </a:tc>
                <a:tc>
                  <a:txBody>
                    <a:bodyPr/>
                    <a:lstStyle/>
                    <a:p>
                      <a:pPr algn="ctr"/>
                      <a:endParaRPr lang="en-IN"/>
                    </a:p>
                  </a:txBody>
                  <a:tcPr/>
                </a:tc>
                <a:extLst>
                  <a:ext uri="{0D108BD9-81ED-4DB2-BD59-A6C34878D82A}">
                    <a16:rowId xmlns:a16="http://schemas.microsoft.com/office/drawing/2014/main" val="10005"/>
                  </a:ext>
                </a:extLst>
              </a:tr>
              <a:tr h="640490">
                <a:tc>
                  <a:txBody>
                    <a:bodyPr/>
                    <a:lstStyle/>
                    <a:p>
                      <a:pPr algn="ctr"/>
                      <a:r>
                        <a:rPr lang="en-IN" dirty="0"/>
                        <a:t>A</a:t>
                      </a:r>
                    </a:p>
                  </a:txBody>
                  <a:tcPr/>
                </a:tc>
                <a:tc>
                  <a:txBody>
                    <a:bodyPr/>
                    <a:lstStyle/>
                    <a:p>
                      <a:pPr algn="ctr"/>
                      <a:r>
                        <a:rPr lang="en-IN" dirty="0"/>
                        <a:t>0</a:t>
                      </a:r>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10006"/>
                  </a:ext>
                </a:extLst>
              </a:tr>
              <a:tr h="640490">
                <a:tc>
                  <a:txBody>
                    <a:bodyPr/>
                    <a:lstStyle/>
                    <a:p>
                      <a:pPr algn="ctr"/>
                      <a:r>
                        <a:rPr lang="en-IN" dirty="0"/>
                        <a:t>Y</a:t>
                      </a:r>
                    </a:p>
                  </a:txBody>
                  <a:tcPr/>
                </a:tc>
                <a:tc>
                  <a:txBody>
                    <a:bodyPr/>
                    <a:lstStyle/>
                    <a:p>
                      <a:pPr algn="ctr"/>
                      <a:r>
                        <a:rPr lang="en-IN" dirty="0"/>
                        <a:t>0</a:t>
                      </a:r>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10007"/>
                  </a:ext>
                </a:extLst>
              </a:tr>
              <a:tr h="640490">
                <a:tc>
                  <a:txBody>
                    <a:bodyPr/>
                    <a:lstStyle/>
                    <a:p>
                      <a:pPr algn="ctr"/>
                      <a:r>
                        <a:rPr lang="en-IN" dirty="0"/>
                        <a:t>B</a:t>
                      </a:r>
                    </a:p>
                  </a:txBody>
                  <a:tcPr/>
                </a:tc>
                <a:tc>
                  <a:txBody>
                    <a:bodyPr/>
                    <a:lstStyle/>
                    <a:p>
                      <a:pPr algn="ctr"/>
                      <a:r>
                        <a:rPr lang="en-IN" dirty="0"/>
                        <a:t>0</a:t>
                      </a:r>
                    </a:p>
                  </a:txBody>
                  <a:tcPr/>
                </a:tc>
                <a:tc>
                  <a:txBody>
                    <a:bodyPr/>
                    <a:lstStyle/>
                    <a:p>
                      <a:pPr algn="ctr"/>
                      <a:endParaRPr lang="en-IN" dirty="0"/>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10008"/>
                  </a:ext>
                </a:extLst>
              </a:tr>
            </a:tbl>
          </a:graphicData>
        </a:graphic>
      </p:graphicFrame>
      <p:sp>
        <p:nvSpPr>
          <p:cNvPr id="3" name="Rectangle 2"/>
          <p:cNvSpPr/>
          <p:nvPr/>
        </p:nvSpPr>
        <p:spPr>
          <a:xfrm>
            <a:off x="390787" y="272534"/>
            <a:ext cx="4652701" cy="523220"/>
          </a:xfrm>
          <a:prstGeom prst="rect">
            <a:avLst/>
          </a:prstGeom>
        </p:spPr>
        <p:txBody>
          <a:bodyPr wrap="square">
            <a:spAutoFit/>
          </a:bodyPr>
          <a:lstStyle/>
          <a:p>
            <a:r>
              <a:rPr lang="en-IN" sz="2800" dirty="0"/>
              <a:t>L(“AGGTAB”, “GXTXAYB”) </a:t>
            </a:r>
          </a:p>
        </p:txBody>
      </p:sp>
    </p:spTree>
    <p:extLst>
      <p:ext uri="{BB962C8B-B14F-4D97-AF65-F5344CB8AC3E}">
        <p14:creationId xmlns:p14="http://schemas.microsoft.com/office/powerpoint/2010/main" val="3651732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8300" y="1095374"/>
            <a:ext cx="8799783" cy="4491038"/>
          </a:xfrm>
          <a:prstGeom prst="rect">
            <a:avLst/>
          </a:prstGeom>
        </p:spPr>
      </p:pic>
    </p:spTree>
    <p:extLst>
      <p:ext uri="{BB962C8B-B14F-4D97-AF65-F5344CB8AC3E}">
        <p14:creationId xmlns:p14="http://schemas.microsoft.com/office/powerpoint/2010/main" val="152700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3" name="Rectangle 2"/>
          <p:cNvSpPr/>
          <p:nvPr/>
        </p:nvSpPr>
        <p:spPr>
          <a:xfrm>
            <a:off x="690561" y="117693"/>
            <a:ext cx="9353551" cy="6740307"/>
          </a:xfrm>
          <a:prstGeom prst="rect">
            <a:avLst/>
          </a:prstGeom>
        </p:spPr>
        <p:txBody>
          <a:bodyPr wrap="square">
            <a:spAutoFit/>
          </a:bodyPr>
          <a:lstStyle/>
          <a:p>
            <a:r>
              <a:rPr lang="en-IN" sz="2400" dirty="0" err="1"/>
              <a:t>int</a:t>
            </a:r>
            <a:r>
              <a:rPr lang="en-IN" sz="2400" dirty="0"/>
              <a:t> </a:t>
            </a:r>
            <a:r>
              <a:rPr lang="en-IN" sz="2400" dirty="0" err="1"/>
              <a:t>lcs</a:t>
            </a:r>
            <a:r>
              <a:rPr lang="en-IN" sz="2400" dirty="0"/>
              <a:t>( char *X, char *Y, </a:t>
            </a:r>
            <a:r>
              <a:rPr lang="en-IN" sz="2400" dirty="0" err="1"/>
              <a:t>int</a:t>
            </a:r>
            <a:r>
              <a:rPr lang="en-IN" sz="2400" dirty="0"/>
              <a:t> m, </a:t>
            </a:r>
            <a:r>
              <a:rPr lang="en-IN" sz="2400" dirty="0" err="1"/>
              <a:t>int</a:t>
            </a:r>
            <a:r>
              <a:rPr lang="en-IN" sz="2400" dirty="0"/>
              <a:t> n ) </a:t>
            </a:r>
          </a:p>
          <a:p>
            <a:r>
              <a:rPr lang="en-IN" sz="2400" dirty="0"/>
              <a:t>{ </a:t>
            </a:r>
          </a:p>
          <a:p>
            <a:r>
              <a:rPr lang="en-IN" sz="2400" dirty="0"/>
              <a:t>   </a:t>
            </a:r>
            <a:r>
              <a:rPr lang="en-IN" sz="2400" dirty="0" err="1"/>
              <a:t>int</a:t>
            </a:r>
            <a:r>
              <a:rPr lang="en-IN" sz="2400" dirty="0"/>
              <a:t> L[m+1][n+1]; </a:t>
            </a:r>
          </a:p>
          <a:p>
            <a:r>
              <a:rPr lang="en-IN" sz="2400" dirty="0"/>
              <a:t>   </a:t>
            </a:r>
            <a:r>
              <a:rPr lang="en-IN" sz="2400" dirty="0" err="1"/>
              <a:t>int</a:t>
            </a:r>
            <a:r>
              <a:rPr lang="en-IN" sz="2400" dirty="0"/>
              <a:t> </a:t>
            </a:r>
            <a:r>
              <a:rPr lang="en-IN" sz="2400" dirty="0" err="1"/>
              <a:t>i</a:t>
            </a:r>
            <a:r>
              <a:rPr lang="en-IN" sz="2400" dirty="0"/>
              <a:t>, j; </a:t>
            </a:r>
          </a:p>
          <a:p>
            <a:r>
              <a:rPr lang="en-IN" sz="2400" dirty="0"/>
              <a:t>   </a:t>
            </a:r>
          </a:p>
          <a:p>
            <a:r>
              <a:rPr lang="en-IN" sz="2400" dirty="0"/>
              <a:t>  for (</a:t>
            </a:r>
            <a:r>
              <a:rPr lang="en-IN" sz="2400" dirty="0" err="1"/>
              <a:t>i</a:t>
            </a:r>
            <a:r>
              <a:rPr lang="en-IN" sz="2400" dirty="0"/>
              <a:t>=0; </a:t>
            </a:r>
            <a:r>
              <a:rPr lang="en-IN" sz="2400" dirty="0" err="1"/>
              <a:t>i</a:t>
            </a:r>
            <a:r>
              <a:rPr lang="en-IN" sz="2400" dirty="0"/>
              <a:t>&lt;=m; </a:t>
            </a:r>
            <a:r>
              <a:rPr lang="en-IN" sz="2400" dirty="0" err="1"/>
              <a:t>i</a:t>
            </a:r>
            <a:r>
              <a:rPr lang="en-IN" sz="2400" dirty="0"/>
              <a:t>++) </a:t>
            </a:r>
          </a:p>
          <a:p>
            <a:r>
              <a:rPr lang="en-IN" sz="2400" dirty="0"/>
              <a:t>   { </a:t>
            </a:r>
          </a:p>
          <a:p>
            <a:r>
              <a:rPr lang="en-IN" sz="2400" dirty="0"/>
              <a:t>     for (j=0; j&lt;=n; j++) </a:t>
            </a:r>
          </a:p>
          <a:p>
            <a:r>
              <a:rPr lang="en-IN" sz="2400" dirty="0"/>
              <a:t>     { </a:t>
            </a:r>
          </a:p>
          <a:p>
            <a:r>
              <a:rPr lang="en-IN" sz="2400" dirty="0"/>
              <a:t>       if (</a:t>
            </a:r>
            <a:r>
              <a:rPr lang="en-IN" sz="2400" dirty="0" err="1"/>
              <a:t>i</a:t>
            </a:r>
            <a:r>
              <a:rPr lang="en-IN" sz="2400" dirty="0"/>
              <a:t> == 0 || j == 0) </a:t>
            </a:r>
          </a:p>
          <a:p>
            <a:r>
              <a:rPr lang="en-IN" sz="2400" dirty="0"/>
              <a:t>         L[</a:t>
            </a:r>
            <a:r>
              <a:rPr lang="en-IN" sz="2400" dirty="0" err="1"/>
              <a:t>i</a:t>
            </a:r>
            <a:r>
              <a:rPr lang="en-IN" sz="2400" dirty="0"/>
              <a:t>][j] = 0; </a:t>
            </a:r>
          </a:p>
          <a:p>
            <a:r>
              <a:rPr lang="en-IN" sz="2400" dirty="0"/>
              <a:t>       else if (X[i-1] == Y[j-1]) </a:t>
            </a:r>
          </a:p>
          <a:p>
            <a:r>
              <a:rPr lang="en-IN" sz="2400" dirty="0"/>
              <a:t>         L[</a:t>
            </a:r>
            <a:r>
              <a:rPr lang="en-IN" sz="2400" dirty="0" err="1"/>
              <a:t>i</a:t>
            </a:r>
            <a:r>
              <a:rPr lang="en-IN" sz="2400" dirty="0"/>
              <a:t>][j] = L[i-1][j-1] + 1; </a:t>
            </a:r>
          </a:p>
          <a:p>
            <a:r>
              <a:rPr lang="en-IN" sz="2400" dirty="0"/>
              <a:t>       else</a:t>
            </a:r>
          </a:p>
          <a:p>
            <a:r>
              <a:rPr lang="en-IN" sz="2400" dirty="0"/>
              <a:t>         L[</a:t>
            </a:r>
            <a:r>
              <a:rPr lang="en-IN" sz="2400" dirty="0" err="1"/>
              <a:t>i</a:t>
            </a:r>
            <a:r>
              <a:rPr lang="en-IN" sz="2400" dirty="0"/>
              <a:t>][j] = max(L[i-1][j], L[</a:t>
            </a:r>
            <a:r>
              <a:rPr lang="en-IN" sz="2400" dirty="0" err="1"/>
              <a:t>i</a:t>
            </a:r>
            <a:r>
              <a:rPr lang="en-IN" sz="2400" dirty="0"/>
              <a:t>][j-1]); </a:t>
            </a:r>
          </a:p>
          <a:p>
            <a:r>
              <a:rPr lang="en-IN" sz="2400" dirty="0"/>
              <a:t>     } </a:t>
            </a:r>
          </a:p>
          <a:p>
            <a:r>
              <a:rPr lang="en-IN" sz="2400" dirty="0"/>
              <a:t>   } return L[m][n];</a:t>
            </a:r>
          </a:p>
          <a:p>
            <a:r>
              <a:rPr lang="en-IN" sz="2400" dirty="0"/>
              <a:t> } </a:t>
            </a:r>
          </a:p>
        </p:txBody>
      </p:sp>
    </p:spTree>
    <p:extLst>
      <p:ext uri="{BB962C8B-B14F-4D97-AF65-F5344CB8AC3E}">
        <p14:creationId xmlns:p14="http://schemas.microsoft.com/office/powerpoint/2010/main" val="312287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C84D-EE21-6E3A-812A-9AF3D7D7D9B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718D42-70EA-CFB2-6F94-0695EDEDA819}"/>
              </a:ext>
            </a:extLst>
          </p:cNvPr>
          <p:cNvSpPr>
            <a:spLocks noGrp="1"/>
          </p:cNvSpPr>
          <p:nvPr>
            <p:ph idx="1"/>
          </p:nvPr>
        </p:nvSpPr>
        <p:spPr/>
        <p:txBody>
          <a:bodyPr/>
          <a:lstStyle/>
          <a:p>
            <a:pPr algn="just"/>
            <a:r>
              <a:rPr lang="en-US" b="0" i="0" dirty="0">
                <a:solidFill>
                  <a:srgbClr val="000000"/>
                </a:solidFill>
                <a:effectLst/>
                <a:latin typeface="-apple-system"/>
              </a:rPr>
              <a:t>A binomial can be raised to a power such as (2𝑥+3)</a:t>
            </a:r>
            <a:r>
              <a:rPr lang="en-US" b="0" i="0" baseline="30000" dirty="0">
                <a:solidFill>
                  <a:srgbClr val="000000"/>
                </a:solidFill>
                <a:effectLst/>
                <a:latin typeface="-apple-system"/>
              </a:rPr>
              <a:t>5</a:t>
            </a:r>
            <a:r>
              <a:rPr lang="en-US" b="0" i="0" dirty="0">
                <a:solidFill>
                  <a:srgbClr val="000000"/>
                </a:solidFill>
                <a:effectLst/>
                <a:latin typeface="-apple-system"/>
              </a:rPr>
              <a:t>, which means (2𝑥+3)(2𝑥+3)(2𝑥+3)(2𝑥+3)(2𝑥 +3). </a:t>
            </a:r>
          </a:p>
          <a:p>
            <a:pPr algn="just"/>
            <a:r>
              <a:rPr lang="en-US" b="0" i="0" dirty="0">
                <a:solidFill>
                  <a:srgbClr val="000000"/>
                </a:solidFill>
                <a:effectLst/>
                <a:latin typeface="-apple-system"/>
              </a:rPr>
              <a:t>However, expanding this many brackets is a slow process and the larger the power that the binomial is raised to, the easier it is to use the binomial theorem instead.</a:t>
            </a:r>
            <a:endParaRPr lang="en-IN" dirty="0"/>
          </a:p>
        </p:txBody>
      </p:sp>
      <p:pic>
        <p:nvPicPr>
          <p:cNvPr id="5" name="Picture 4">
            <a:extLst>
              <a:ext uri="{FF2B5EF4-FFF2-40B4-BE49-F238E27FC236}">
                <a16:creationId xmlns:a16="http://schemas.microsoft.com/office/drawing/2014/main" id="{F74206B0-498B-1CDE-1EE6-770BF27FAED3}"/>
              </a:ext>
            </a:extLst>
          </p:cNvPr>
          <p:cNvPicPr>
            <a:picLocks noChangeAspect="1"/>
          </p:cNvPicPr>
          <p:nvPr/>
        </p:nvPicPr>
        <p:blipFill>
          <a:blip r:embed="rId2"/>
          <a:stretch>
            <a:fillRect/>
          </a:stretch>
        </p:blipFill>
        <p:spPr>
          <a:xfrm>
            <a:off x="3135719" y="4285752"/>
            <a:ext cx="5457680" cy="2367705"/>
          </a:xfrm>
          <a:prstGeom prst="rect">
            <a:avLst/>
          </a:prstGeom>
        </p:spPr>
      </p:pic>
    </p:spTree>
    <p:extLst>
      <p:ext uri="{BB962C8B-B14F-4D97-AF65-F5344CB8AC3E}">
        <p14:creationId xmlns:p14="http://schemas.microsoft.com/office/powerpoint/2010/main" val="2662724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081B9E-8F6F-22CD-BE1E-2177C7665660}"/>
              </a:ext>
            </a:extLst>
          </p:cNvPr>
          <p:cNvSpPr txBox="1"/>
          <p:nvPr/>
        </p:nvSpPr>
        <p:spPr>
          <a:xfrm>
            <a:off x="1282700" y="432138"/>
            <a:ext cx="9131300" cy="5909310"/>
          </a:xfrm>
          <a:prstGeom prst="rect">
            <a:avLst/>
          </a:prstGeom>
          <a:noFill/>
        </p:spPr>
        <p:txBody>
          <a:bodyPr wrap="square">
            <a:spAutoFit/>
          </a:bodyPr>
          <a:lstStyle/>
          <a:p>
            <a:r>
              <a:rPr lang="en-IN" dirty="0">
                <a:hlinkClick r:id="rId2"/>
              </a:rPr>
              <a:t>https://practice.geeksforgeeks.org/problems/longest-common-subsequence/0</a:t>
            </a:r>
            <a:r>
              <a:rPr lang="en-IN" dirty="0"/>
              <a:t> </a:t>
            </a:r>
          </a:p>
          <a:p>
            <a:endParaRPr lang="en-IN" dirty="0">
              <a:hlinkClick r:id="rId3"/>
            </a:endParaRPr>
          </a:p>
          <a:p>
            <a:endParaRPr lang="en-IN" dirty="0">
              <a:hlinkClick r:id="rId3"/>
            </a:endParaRPr>
          </a:p>
          <a:p>
            <a:r>
              <a:rPr lang="en-IN" dirty="0">
                <a:hlinkClick r:id="rId3"/>
              </a:rPr>
              <a:t>https://www.hackerrank.com/challenges/dynamic-programming-classics-the-longest-common-subsequence/problem</a:t>
            </a:r>
            <a:endParaRPr lang="en-IN" dirty="0"/>
          </a:p>
          <a:p>
            <a:endParaRPr lang="en-IN" dirty="0"/>
          </a:p>
          <a:p>
            <a:endParaRPr lang="en-IN" dirty="0"/>
          </a:p>
          <a:p>
            <a:r>
              <a:rPr lang="en-IN" dirty="0">
                <a:hlinkClick r:id="rId4"/>
              </a:rPr>
              <a:t>https://practice.geeksforgeeks.org/problems/print-all-lcs-sequences3413/1</a:t>
            </a:r>
            <a:endParaRPr lang="en-IN" dirty="0"/>
          </a:p>
          <a:p>
            <a:endParaRPr lang="en-IN" dirty="0"/>
          </a:p>
          <a:p>
            <a:r>
              <a:rPr lang="en-IN" dirty="0">
                <a:hlinkClick r:id="rId5"/>
              </a:rPr>
              <a:t>https://practice.geeksforgeeks.org/problems/reach-a-given-score/0/?category[]=Dynamic%20Programming&amp;page=1&amp;query=category[]Dynamic%20Programmingpage1</a:t>
            </a:r>
            <a:endParaRPr lang="en-IN" dirty="0"/>
          </a:p>
          <a:p>
            <a:endParaRPr lang="en-IN" dirty="0"/>
          </a:p>
          <a:p>
            <a:r>
              <a:rPr lang="en-IN" dirty="0">
                <a:hlinkClick r:id="rId6"/>
              </a:rPr>
              <a:t>https://practice.geeksforgeeks.org/problems/count-all-possible-paths-from-top-left-to-bottom-right/0/?category[]=Dynamic%20Programming&amp;difficulty[]=0&amp;page=2&amp;query=category[]Dynamic%20Programmingdifficulty[]0page2</a:t>
            </a:r>
            <a:r>
              <a:rPr lang="en-IN" dirty="0"/>
              <a:t> </a:t>
            </a:r>
          </a:p>
          <a:p>
            <a:endParaRPr lang="en-IN" dirty="0"/>
          </a:p>
          <a:p>
            <a:r>
              <a:rPr lang="en-IN" dirty="0">
                <a:hlinkClick r:id="rId7"/>
              </a:rPr>
              <a:t>https://practice.geeksforgeeks.org/problems/bell-numbers/0</a:t>
            </a:r>
            <a:r>
              <a:rPr lang="en-IN" dirty="0"/>
              <a:t> </a:t>
            </a:r>
          </a:p>
          <a:p>
            <a:endParaRPr lang="en-IN" dirty="0"/>
          </a:p>
          <a:p>
            <a:endParaRPr lang="en-IN" dirty="0"/>
          </a:p>
          <a:p>
            <a:endParaRPr lang="en-IN" dirty="0"/>
          </a:p>
        </p:txBody>
      </p:sp>
    </p:spTree>
    <p:extLst>
      <p:ext uri="{BB962C8B-B14F-4D97-AF65-F5344CB8AC3E}">
        <p14:creationId xmlns:p14="http://schemas.microsoft.com/office/powerpoint/2010/main" val="529595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1362075" y="1567159"/>
            <a:ext cx="8081962" cy="3785652"/>
          </a:xfrm>
          <a:prstGeom prst="rect">
            <a:avLst/>
          </a:prstGeom>
        </p:spPr>
        <p:txBody>
          <a:bodyPr wrap="square">
            <a:spAutoFit/>
          </a:bodyPr>
          <a:lstStyle/>
          <a:p>
            <a:r>
              <a:rPr lang="en-IN" sz="2400" dirty="0">
                <a:hlinkClick r:id="rId2"/>
              </a:rPr>
              <a:t>https://www.hackerrank.com/challenges/coin-change</a:t>
            </a:r>
            <a:endParaRPr lang="en-IN" sz="2400" dirty="0"/>
          </a:p>
          <a:p>
            <a:endParaRPr lang="en-IN" sz="2400" dirty="0"/>
          </a:p>
          <a:p>
            <a:r>
              <a:rPr lang="en-IN" sz="2400" dirty="0">
                <a:hlinkClick r:id="rId3"/>
              </a:rPr>
              <a:t>https://www.hackerrank.com/challenges/maxsubarray</a:t>
            </a:r>
            <a:endParaRPr lang="en-IN" sz="2400" dirty="0"/>
          </a:p>
          <a:p>
            <a:endParaRPr lang="en-IN" sz="2400" dirty="0"/>
          </a:p>
          <a:p>
            <a:r>
              <a:rPr lang="en-IN" sz="2400" dirty="0">
                <a:hlinkClick r:id="rId4"/>
              </a:rPr>
              <a:t>https://www.hackerrank.com/challenges/xor-and-sum</a:t>
            </a:r>
            <a:endParaRPr lang="en-IN" sz="2400" dirty="0"/>
          </a:p>
          <a:p>
            <a:endParaRPr lang="en-IN" sz="2400" dirty="0"/>
          </a:p>
          <a:p>
            <a:r>
              <a:rPr lang="en-IN" sz="2400" dirty="0">
                <a:hlinkClick r:id="rId5"/>
              </a:rPr>
              <a:t>https://www.hackerrank.com/challenges/red-john-is-back</a:t>
            </a:r>
            <a:endParaRPr lang="en-IN" sz="2400" dirty="0"/>
          </a:p>
          <a:p>
            <a:endParaRPr lang="en-IN" sz="2400" dirty="0"/>
          </a:p>
          <a:p>
            <a:r>
              <a:rPr lang="en-IN" sz="2400" dirty="0">
                <a:hlinkClick r:id="rId6"/>
              </a:rPr>
              <a:t>https://www.hackerrank.com/challenges/play-game</a:t>
            </a:r>
            <a:r>
              <a:rPr lang="en-IN" sz="2400" dirty="0"/>
              <a:t> </a:t>
            </a:r>
          </a:p>
          <a:p>
            <a:endParaRPr lang="en-IN" sz="2400" dirty="0"/>
          </a:p>
        </p:txBody>
      </p:sp>
    </p:spTree>
    <p:extLst>
      <p:ext uri="{BB962C8B-B14F-4D97-AF65-F5344CB8AC3E}">
        <p14:creationId xmlns:p14="http://schemas.microsoft.com/office/powerpoint/2010/main" val="3475427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557212" y="419249"/>
            <a:ext cx="10758487" cy="5909310"/>
          </a:xfrm>
          <a:prstGeom prst="rect">
            <a:avLst/>
          </a:prstGeom>
        </p:spPr>
        <p:txBody>
          <a:bodyPr wrap="square">
            <a:spAutoFit/>
          </a:bodyPr>
          <a:lstStyle/>
          <a:p>
            <a:r>
              <a:rPr lang="en-IN" dirty="0"/>
              <a:t>1. Check if any valid sequence is divisible by M</a:t>
            </a:r>
          </a:p>
          <a:p>
            <a:r>
              <a:rPr lang="en-IN" dirty="0">
                <a:hlinkClick r:id="rId2"/>
              </a:rPr>
              <a:t>https://practice.geeksforgeeks.org/problems/check-if-any-valid-sequence-is-divisible-by-m/0</a:t>
            </a:r>
            <a:r>
              <a:rPr lang="en-IN" dirty="0"/>
              <a:t> </a:t>
            </a:r>
          </a:p>
          <a:p>
            <a:endParaRPr lang="en-IN" dirty="0"/>
          </a:p>
          <a:p>
            <a:r>
              <a:rPr lang="en-IN" dirty="0"/>
              <a:t>2. LCS of '0' K Repeated String</a:t>
            </a:r>
          </a:p>
          <a:p>
            <a:r>
              <a:rPr lang="en-IN" dirty="0">
                <a:hlinkClick r:id="rId3"/>
              </a:rPr>
              <a:t>https://practice.geeksforgeeks.org/problems/lcs-of-0-k-repeated-string/0</a:t>
            </a:r>
            <a:r>
              <a:rPr lang="en-IN" dirty="0"/>
              <a:t> </a:t>
            </a:r>
          </a:p>
          <a:p>
            <a:endParaRPr lang="en-IN" dirty="0"/>
          </a:p>
          <a:p>
            <a:r>
              <a:rPr lang="en-IN" dirty="0"/>
              <a:t>3. Minimum number of deletions and insertions</a:t>
            </a:r>
          </a:p>
          <a:p>
            <a:r>
              <a:rPr lang="en-IN" dirty="0">
                <a:hlinkClick r:id="rId4"/>
              </a:rPr>
              <a:t>https://practice.geeksforgeeks.org/problems/minimum-number-of-deletions-and-insertions0209/1</a:t>
            </a:r>
            <a:r>
              <a:rPr lang="en-IN" dirty="0"/>
              <a:t> </a:t>
            </a:r>
          </a:p>
          <a:p>
            <a:endParaRPr lang="en-IN" dirty="0"/>
          </a:p>
          <a:p>
            <a:r>
              <a:rPr lang="en-IN" dirty="0"/>
              <a:t>4. Minimum insertions to sort an array</a:t>
            </a:r>
          </a:p>
          <a:p>
            <a:r>
              <a:rPr lang="en-IN" dirty="0">
                <a:hlinkClick r:id="rId5"/>
              </a:rPr>
              <a:t>https://practice.geeksforgeeks.org/problems/minimum-insertions-to-sort-an-array0535/1</a:t>
            </a:r>
            <a:r>
              <a:rPr lang="en-IN" dirty="0"/>
              <a:t> </a:t>
            </a:r>
          </a:p>
          <a:p>
            <a:endParaRPr lang="en-IN" dirty="0"/>
          </a:p>
          <a:p>
            <a:r>
              <a:rPr lang="en-IN" dirty="0"/>
              <a:t>5. Minimum steps to delete a string</a:t>
            </a:r>
          </a:p>
          <a:p>
            <a:r>
              <a:rPr lang="en-IN" dirty="0">
                <a:hlinkClick r:id="rId6"/>
              </a:rPr>
              <a:t>https://practice.geeksforgeeks.org/problems/minimum-steps-to-delete-a-string2956/1</a:t>
            </a:r>
            <a:r>
              <a:rPr lang="en-IN" dirty="0"/>
              <a:t> </a:t>
            </a:r>
          </a:p>
          <a:p>
            <a:endParaRPr lang="en-IN" dirty="0"/>
          </a:p>
          <a:p>
            <a:r>
              <a:rPr lang="en-IN" dirty="0"/>
              <a:t>6. Subset with sum divisible by m</a:t>
            </a:r>
          </a:p>
          <a:p>
            <a:r>
              <a:rPr lang="en-IN" dirty="0">
                <a:hlinkClick r:id="rId7"/>
              </a:rPr>
              <a:t>https://practice.geeksforgeeks.org/problems/subset-with-sum-divisible-by-m2546/1</a:t>
            </a:r>
            <a:r>
              <a:rPr lang="en-IN" dirty="0"/>
              <a:t> </a:t>
            </a:r>
          </a:p>
          <a:p>
            <a:endParaRPr lang="en-IN" dirty="0"/>
          </a:p>
          <a:p>
            <a:r>
              <a:rPr lang="en-IN" dirty="0"/>
              <a:t>7. Count of strings that can be formed using a, b and c under given constraints</a:t>
            </a:r>
          </a:p>
          <a:p>
            <a:r>
              <a:rPr lang="en-IN" dirty="0">
                <a:hlinkClick r:id="rId8"/>
              </a:rPr>
              <a:t>https://practice.geeksforgeeks.org/problems/count-of-strings-that-can-be-formed-using-a-b-and-c-under-given-constraints/0</a:t>
            </a:r>
            <a:r>
              <a:rPr lang="en-IN" dirty="0"/>
              <a:t> </a:t>
            </a:r>
          </a:p>
        </p:txBody>
      </p:sp>
    </p:spTree>
    <p:extLst>
      <p:ext uri="{BB962C8B-B14F-4D97-AF65-F5344CB8AC3E}">
        <p14:creationId xmlns:p14="http://schemas.microsoft.com/office/powerpoint/2010/main" val="2334953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671513" y="557749"/>
            <a:ext cx="10987087" cy="5632311"/>
          </a:xfrm>
          <a:prstGeom prst="rect">
            <a:avLst/>
          </a:prstGeom>
        </p:spPr>
        <p:txBody>
          <a:bodyPr wrap="square">
            <a:spAutoFit/>
          </a:bodyPr>
          <a:lstStyle/>
          <a:p>
            <a:r>
              <a:rPr lang="en-IN" dirty="0"/>
              <a:t>8. Shortest Uncommon Subsequence</a:t>
            </a:r>
          </a:p>
          <a:p>
            <a:r>
              <a:rPr lang="en-IN" dirty="0">
                <a:hlinkClick r:id="rId2"/>
              </a:rPr>
              <a:t>https://practice.geeksforgeeks.org/problems/shortest-uncommon-subsequence/0</a:t>
            </a:r>
            <a:r>
              <a:rPr lang="en-IN" dirty="0"/>
              <a:t> </a:t>
            </a:r>
          </a:p>
          <a:p>
            <a:endParaRPr lang="en-IN" dirty="0"/>
          </a:p>
          <a:p>
            <a:r>
              <a:rPr lang="en-IN" dirty="0"/>
              <a:t>9. Size of array after repeated deletion of LIS</a:t>
            </a:r>
          </a:p>
          <a:p>
            <a:r>
              <a:rPr lang="en-IN" dirty="0">
                <a:hlinkClick r:id="rId3"/>
              </a:rPr>
              <a:t>https://practice.geeksforgeeks.org/problems/size-of-array-after-repeated-deletion-of-lis/0</a:t>
            </a:r>
            <a:r>
              <a:rPr lang="en-IN" dirty="0"/>
              <a:t> </a:t>
            </a:r>
          </a:p>
          <a:p>
            <a:endParaRPr lang="en-IN" dirty="0"/>
          </a:p>
          <a:p>
            <a:r>
              <a:rPr lang="en-IN" dirty="0"/>
              <a:t>10. Find number of times a string occurs as a subsequence</a:t>
            </a:r>
          </a:p>
          <a:p>
            <a:r>
              <a:rPr lang="en-IN" dirty="0">
                <a:hlinkClick r:id="rId4"/>
              </a:rPr>
              <a:t>https://practice.geeksforgeeks.org/problems/find-number-of-times-a-string-occurs-as-a-subsequence3020/1</a:t>
            </a:r>
            <a:r>
              <a:rPr lang="en-IN" dirty="0"/>
              <a:t> </a:t>
            </a:r>
          </a:p>
          <a:p>
            <a:endParaRPr lang="en-IN" dirty="0"/>
          </a:p>
          <a:p>
            <a:r>
              <a:rPr lang="en-IN" dirty="0"/>
              <a:t>11. Printing Maximum Sum Increasing Subsequence</a:t>
            </a:r>
          </a:p>
          <a:p>
            <a:r>
              <a:rPr lang="en-IN" dirty="0">
                <a:hlinkClick r:id="rId5"/>
              </a:rPr>
              <a:t>https://practice.geeksforgeeks.org/problems/maximum-sum-increasing-subsequence4749/1</a:t>
            </a:r>
            <a:r>
              <a:rPr lang="en-IN" dirty="0"/>
              <a:t> </a:t>
            </a:r>
          </a:p>
          <a:p>
            <a:endParaRPr lang="en-IN" dirty="0"/>
          </a:p>
          <a:p>
            <a:r>
              <a:rPr lang="en-IN" dirty="0"/>
              <a:t>12. Count Increasing Subsequence</a:t>
            </a:r>
          </a:p>
          <a:p>
            <a:r>
              <a:rPr lang="en-IN" dirty="0">
                <a:hlinkClick r:id="rId6"/>
              </a:rPr>
              <a:t>https://practice.geeksforgeeks.org/problems/count-increasing-subsequences/0</a:t>
            </a:r>
            <a:r>
              <a:rPr lang="en-IN" dirty="0"/>
              <a:t> </a:t>
            </a:r>
          </a:p>
          <a:p>
            <a:endParaRPr lang="en-IN" dirty="0"/>
          </a:p>
          <a:p>
            <a:r>
              <a:rPr lang="en-IN" dirty="0"/>
              <a:t>13. Pairs with specific difference</a:t>
            </a:r>
          </a:p>
          <a:p>
            <a:r>
              <a:rPr lang="en-IN" dirty="0">
                <a:hlinkClick r:id="rId7"/>
              </a:rPr>
              <a:t>https://practice.geeksforgeeks.org/problems/pairs-with-specific-difference/0</a:t>
            </a:r>
            <a:r>
              <a:rPr lang="en-IN" dirty="0"/>
              <a:t> </a:t>
            </a:r>
          </a:p>
          <a:p>
            <a:endParaRPr lang="en-IN" dirty="0"/>
          </a:p>
          <a:p>
            <a:r>
              <a:rPr lang="en-IN" dirty="0"/>
              <a:t>14. Minimum number of Coins</a:t>
            </a:r>
          </a:p>
          <a:p>
            <a:r>
              <a:rPr lang="en-IN" dirty="0">
                <a:hlinkClick r:id="rId8"/>
              </a:rPr>
              <a:t>https://practice.geeksforgeeks.org/problems/number-of-coins1824/1</a:t>
            </a:r>
            <a:r>
              <a:rPr lang="en-IN" dirty="0"/>
              <a:t> </a:t>
            </a:r>
          </a:p>
        </p:txBody>
      </p:sp>
    </p:spTree>
    <p:extLst>
      <p:ext uri="{BB962C8B-B14F-4D97-AF65-F5344CB8AC3E}">
        <p14:creationId xmlns:p14="http://schemas.microsoft.com/office/powerpoint/2010/main" val="2264729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70297" y="243959"/>
            <a:ext cx="3650358" cy="523220"/>
          </a:xfrm>
          <a:prstGeom prst="rect">
            <a:avLst/>
          </a:prstGeom>
        </p:spPr>
        <p:txBody>
          <a:bodyPr wrap="none">
            <a:spAutoFit/>
          </a:bodyPr>
          <a:lstStyle/>
          <a:p>
            <a:pPr algn="just" fontAlgn="base"/>
            <a:r>
              <a:rPr lang="en-IN" sz="2800" dirty="0">
                <a:latin typeface="Roboto"/>
              </a:rPr>
              <a:t>5.7: Partition Problem</a:t>
            </a:r>
            <a:endParaRPr lang="en-IN" sz="2800" b="0" i="0" dirty="0">
              <a:effectLst/>
              <a:latin typeface="Roboto"/>
            </a:endParaRPr>
          </a:p>
        </p:txBody>
      </p:sp>
      <p:pic>
        <p:nvPicPr>
          <p:cNvPr id="3" name="Picture 2"/>
          <p:cNvPicPr>
            <a:picLocks noChangeAspect="1"/>
          </p:cNvPicPr>
          <p:nvPr/>
        </p:nvPicPr>
        <p:blipFill>
          <a:blip r:embed="rId2"/>
          <a:stretch>
            <a:fillRect/>
          </a:stretch>
        </p:blipFill>
        <p:spPr>
          <a:xfrm>
            <a:off x="418995" y="767179"/>
            <a:ext cx="10926903" cy="1019176"/>
          </a:xfrm>
          <a:prstGeom prst="rect">
            <a:avLst/>
          </a:prstGeom>
        </p:spPr>
      </p:pic>
      <p:pic>
        <p:nvPicPr>
          <p:cNvPr id="4" name="Picture 3"/>
          <p:cNvPicPr>
            <a:picLocks noChangeAspect="1"/>
          </p:cNvPicPr>
          <p:nvPr/>
        </p:nvPicPr>
        <p:blipFill>
          <a:blip r:embed="rId3"/>
          <a:stretch>
            <a:fillRect/>
          </a:stretch>
        </p:blipFill>
        <p:spPr>
          <a:xfrm>
            <a:off x="2481263" y="1801060"/>
            <a:ext cx="5747513" cy="2171283"/>
          </a:xfrm>
          <a:prstGeom prst="rect">
            <a:avLst/>
          </a:prstGeom>
        </p:spPr>
      </p:pic>
      <p:pic>
        <p:nvPicPr>
          <p:cNvPr id="5" name="Picture 4"/>
          <p:cNvPicPr>
            <a:picLocks noChangeAspect="1"/>
          </p:cNvPicPr>
          <p:nvPr/>
        </p:nvPicPr>
        <p:blipFill>
          <a:blip r:embed="rId4"/>
          <a:stretch>
            <a:fillRect/>
          </a:stretch>
        </p:blipFill>
        <p:spPr>
          <a:xfrm>
            <a:off x="418995" y="4371975"/>
            <a:ext cx="10505560" cy="1743075"/>
          </a:xfrm>
          <a:prstGeom prst="rect">
            <a:avLst/>
          </a:prstGeom>
        </p:spPr>
      </p:pic>
    </p:spTree>
    <p:extLst>
      <p:ext uri="{BB962C8B-B14F-4D97-AF65-F5344CB8AC3E}">
        <p14:creationId xmlns:p14="http://schemas.microsoft.com/office/powerpoint/2010/main" val="1124806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5" y="895349"/>
            <a:ext cx="10779285" cy="4562476"/>
          </a:xfrm>
          <a:prstGeom prst="rect">
            <a:avLst/>
          </a:prstGeom>
        </p:spPr>
      </p:pic>
    </p:spTree>
    <p:extLst>
      <p:ext uri="{BB962C8B-B14F-4D97-AF65-F5344CB8AC3E}">
        <p14:creationId xmlns:p14="http://schemas.microsoft.com/office/powerpoint/2010/main" val="2046799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6724" y="380999"/>
            <a:ext cx="4893049" cy="676275"/>
          </a:xfrm>
          <a:prstGeom prst="rect">
            <a:avLst/>
          </a:prstGeom>
        </p:spPr>
      </p:pic>
      <p:pic>
        <p:nvPicPr>
          <p:cNvPr id="3" name="Picture 2"/>
          <p:cNvPicPr>
            <a:picLocks noChangeAspect="1"/>
          </p:cNvPicPr>
          <p:nvPr/>
        </p:nvPicPr>
        <p:blipFill>
          <a:blip r:embed="rId3"/>
          <a:stretch>
            <a:fillRect/>
          </a:stretch>
        </p:blipFill>
        <p:spPr>
          <a:xfrm>
            <a:off x="671510" y="1331118"/>
            <a:ext cx="10698773" cy="933450"/>
          </a:xfrm>
          <a:prstGeom prst="rect">
            <a:avLst/>
          </a:prstGeom>
        </p:spPr>
      </p:pic>
      <p:pic>
        <p:nvPicPr>
          <p:cNvPr id="4" name="Picture 3"/>
          <p:cNvPicPr>
            <a:picLocks noChangeAspect="1"/>
          </p:cNvPicPr>
          <p:nvPr/>
        </p:nvPicPr>
        <p:blipFill>
          <a:blip r:embed="rId4"/>
          <a:stretch>
            <a:fillRect/>
          </a:stretch>
        </p:blipFill>
        <p:spPr>
          <a:xfrm>
            <a:off x="671510" y="2381250"/>
            <a:ext cx="9444039" cy="3391667"/>
          </a:xfrm>
          <a:prstGeom prst="rect">
            <a:avLst/>
          </a:prstGeom>
        </p:spPr>
      </p:pic>
    </p:spTree>
    <p:extLst>
      <p:ext uri="{BB962C8B-B14F-4D97-AF65-F5344CB8AC3E}">
        <p14:creationId xmlns:p14="http://schemas.microsoft.com/office/powerpoint/2010/main" val="294656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3" name="Rectangle 2"/>
          <p:cNvSpPr/>
          <p:nvPr/>
        </p:nvSpPr>
        <p:spPr>
          <a:xfrm>
            <a:off x="200026" y="183683"/>
            <a:ext cx="11487149" cy="6247864"/>
          </a:xfrm>
          <a:prstGeom prst="rect">
            <a:avLst/>
          </a:prstGeom>
        </p:spPr>
        <p:txBody>
          <a:bodyPr wrap="square">
            <a:spAutoFit/>
          </a:bodyPr>
          <a:lstStyle/>
          <a:p>
            <a:r>
              <a:rPr lang="en-IN" sz="2000" dirty="0"/>
              <a:t>static </a:t>
            </a:r>
            <a:r>
              <a:rPr lang="en-IN" sz="2000" dirty="0" err="1"/>
              <a:t>boolean</a:t>
            </a:r>
            <a:r>
              <a:rPr lang="en-IN" sz="2000" dirty="0"/>
              <a:t> </a:t>
            </a:r>
            <a:r>
              <a:rPr lang="en-IN" sz="2000" dirty="0" err="1"/>
              <a:t>findPartition</a:t>
            </a:r>
            <a:r>
              <a:rPr lang="en-IN" sz="2000" dirty="0"/>
              <a:t>(</a:t>
            </a:r>
            <a:r>
              <a:rPr lang="en-IN" sz="2000" dirty="0" err="1"/>
              <a:t>int</a:t>
            </a:r>
            <a:r>
              <a:rPr lang="en-IN" sz="2000" dirty="0"/>
              <a:t> </a:t>
            </a:r>
            <a:r>
              <a:rPr lang="en-IN" sz="2000" dirty="0" err="1"/>
              <a:t>arr</a:t>
            </a:r>
            <a:r>
              <a:rPr lang="en-IN" sz="2000" dirty="0"/>
              <a:t>[], </a:t>
            </a:r>
            <a:r>
              <a:rPr lang="en-IN" sz="2000" dirty="0" err="1"/>
              <a:t>int</a:t>
            </a:r>
            <a:r>
              <a:rPr lang="en-IN" sz="2000" dirty="0"/>
              <a:t> n){</a:t>
            </a:r>
          </a:p>
          <a:p>
            <a:r>
              <a:rPr lang="en-IN" sz="2000" dirty="0"/>
              <a:t> </a:t>
            </a:r>
            <a:r>
              <a:rPr lang="en-IN" sz="2000" dirty="0" err="1"/>
              <a:t>int</a:t>
            </a:r>
            <a:r>
              <a:rPr lang="en-IN" sz="2000" dirty="0"/>
              <a:t> sum = 0;  </a:t>
            </a:r>
            <a:r>
              <a:rPr lang="en-IN" sz="2000" dirty="0" err="1"/>
              <a:t>int</a:t>
            </a:r>
            <a:r>
              <a:rPr lang="en-IN" sz="2000" dirty="0"/>
              <a:t> </a:t>
            </a:r>
            <a:r>
              <a:rPr lang="en-IN" sz="2000" dirty="0" err="1"/>
              <a:t>i</a:t>
            </a:r>
            <a:r>
              <a:rPr lang="en-IN" sz="2000" dirty="0"/>
              <a:t>, j;</a:t>
            </a:r>
          </a:p>
          <a:p>
            <a:r>
              <a:rPr lang="en-IN" sz="2000" dirty="0"/>
              <a:t> for (</a:t>
            </a:r>
            <a:r>
              <a:rPr lang="en-IN" sz="2000" dirty="0" err="1"/>
              <a:t>i</a:t>
            </a:r>
            <a:r>
              <a:rPr lang="en-IN" sz="2000" dirty="0"/>
              <a:t> = 0; </a:t>
            </a:r>
            <a:r>
              <a:rPr lang="en-IN" sz="2000" dirty="0" err="1"/>
              <a:t>i</a:t>
            </a:r>
            <a:r>
              <a:rPr lang="en-IN" sz="2000" dirty="0"/>
              <a:t> &lt; n; </a:t>
            </a:r>
            <a:r>
              <a:rPr lang="en-IN" sz="2000" dirty="0" err="1"/>
              <a:t>i</a:t>
            </a:r>
            <a:r>
              <a:rPr lang="en-IN" sz="2000" dirty="0"/>
              <a:t>++)</a:t>
            </a:r>
          </a:p>
          <a:p>
            <a:r>
              <a:rPr lang="en-IN" sz="2000" dirty="0"/>
              <a:t>            sum += </a:t>
            </a:r>
            <a:r>
              <a:rPr lang="en-IN" sz="2000" dirty="0" err="1"/>
              <a:t>arr</a:t>
            </a:r>
            <a:r>
              <a:rPr lang="en-IN" sz="2000" dirty="0"/>
              <a:t>[</a:t>
            </a:r>
            <a:r>
              <a:rPr lang="en-IN" sz="2000" dirty="0" err="1"/>
              <a:t>i</a:t>
            </a:r>
            <a:r>
              <a:rPr lang="en-IN" sz="2000" dirty="0"/>
              <a:t>];</a:t>
            </a:r>
          </a:p>
          <a:p>
            <a:r>
              <a:rPr lang="en-IN" sz="2000" dirty="0"/>
              <a:t>  if (sum % 2 != 0)</a:t>
            </a:r>
          </a:p>
          <a:p>
            <a:r>
              <a:rPr lang="en-IN" sz="2000" dirty="0"/>
              <a:t>            return false;</a:t>
            </a:r>
          </a:p>
          <a:p>
            <a:r>
              <a:rPr lang="en-IN" sz="2000" dirty="0"/>
              <a:t> </a:t>
            </a:r>
            <a:r>
              <a:rPr lang="en-IN" sz="2000" dirty="0" err="1"/>
              <a:t>boolean</a:t>
            </a:r>
            <a:r>
              <a:rPr lang="en-IN" sz="2000" dirty="0"/>
              <a:t> part[][] = new </a:t>
            </a:r>
            <a:r>
              <a:rPr lang="en-IN" sz="2000" dirty="0" err="1"/>
              <a:t>boolean</a:t>
            </a:r>
            <a:r>
              <a:rPr lang="en-IN" sz="2000" dirty="0"/>
              <a:t>[sum / 2 + 1][n + 1];</a:t>
            </a:r>
          </a:p>
          <a:p>
            <a:r>
              <a:rPr lang="en-IN" sz="2000" dirty="0"/>
              <a:t> for (</a:t>
            </a:r>
            <a:r>
              <a:rPr lang="en-IN" sz="2000" dirty="0" err="1"/>
              <a:t>i</a:t>
            </a:r>
            <a:r>
              <a:rPr lang="en-IN" sz="2000" dirty="0"/>
              <a:t> = 0; </a:t>
            </a:r>
            <a:r>
              <a:rPr lang="en-IN" sz="2000" dirty="0" err="1"/>
              <a:t>i</a:t>
            </a:r>
            <a:r>
              <a:rPr lang="en-IN" sz="2000" dirty="0"/>
              <a:t> &lt;= n; </a:t>
            </a:r>
            <a:r>
              <a:rPr lang="en-IN" sz="2000" dirty="0" err="1"/>
              <a:t>i</a:t>
            </a:r>
            <a:r>
              <a:rPr lang="en-IN" sz="2000" dirty="0"/>
              <a:t>++)</a:t>
            </a:r>
          </a:p>
          <a:p>
            <a:r>
              <a:rPr lang="en-IN" sz="2000" dirty="0"/>
              <a:t>            part[0][</a:t>
            </a:r>
            <a:r>
              <a:rPr lang="en-IN" sz="2000" dirty="0" err="1"/>
              <a:t>i</a:t>
            </a:r>
            <a:r>
              <a:rPr lang="en-IN" sz="2000" dirty="0"/>
              <a:t>] = true;</a:t>
            </a:r>
          </a:p>
          <a:p>
            <a:r>
              <a:rPr lang="en-IN" sz="2000" dirty="0"/>
              <a:t> for (</a:t>
            </a:r>
            <a:r>
              <a:rPr lang="en-IN" sz="2000" dirty="0" err="1"/>
              <a:t>i</a:t>
            </a:r>
            <a:r>
              <a:rPr lang="en-IN" sz="2000" dirty="0"/>
              <a:t> = 1; </a:t>
            </a:r>
            <a:r>
              <a:rPr lang="en-IN" sz="2000" dirty="0" err="1"/>
              <a:t>i</a:t>
            </a:r>
            <a:r>
              <a:rPr lang="en-IN" sz="2000" dirty="0"/>
              <a:t> &lt;= sum / 2; </a:t>
            </a:r>
            <a:r>
              <a:rPr lang="en-IN" sz="2000" dirty="0" err="1"/>
              <a:t>i</a:t>
            </a:r>
            <a:r>
              <a:rPr lang="en-IN" sz="2000" dirty="0"/>
              <a:t>++)</a:t>
            </a:r>
          </a:p>
          <a:p>
            <a:r>
              <a:rPr lang="en-IN" sz="2000" dirty="0"/>
              <a:t>            part[</a:t>
            </a:r>
            <a:r>
              <a:rPr lang="en-IN" sz="2000" dirty="0" err="1"/>
              <a:t>i</a:t>
            </a:r>
            <a:r>
              <a:rPr lang="en-IN" sz="2000" dirty="0"/>
              <a:t>][0] = false;</a:t>
            </a:r>
          </a:p>
          <a:p>
            <a:r>
              <a:rPr lang="en-IN" sz="2000" dirty="0"/>
              <a:t> for (</a:t>
            </a:r>
            <a:r>
              <a:rPr lang="en-IN" sz="2000" dirty="0" err="1"/>
              <a:t>i</a:t>
            </a:r>
            <a:r>
              <a:rPr lang="en-IN" sz="2000" dirty="0"/>
              <a:t> = 1; </a:t>
            </a:r>
            <a:r>
              <a:rPr lang="en-IN" sz="2000" dirty="0" err="1"/>
              <a:t>i</a:t>
            </a:r>
            <a:r>
              <a:rPr lang="en-IN" sz="2000" dirty="0"/>
              <a:t> &lt;= sum / 2; </a:t>
            </a:r>
            <a:r>
              <a:rPr lang="en-IN" sz="2000" dirty="0" err="1"/>
              <a:t>i</a:t>
            </a:r>
            <a:r>
              <a:rPr lang="en-IN" sz="2000" dirty="0"/>
              <a:t>++) {</a:t>
            </a:r>
          </a:p>
          <a:p>
            <a:r>
              <a:rPr lang="en-IN" sz="2000" dirty="0"/>
              <a:t>            for (j = 1; j &lt;= n; j++) {</a:t>
            </a:r>
          </a:p>
          <a:p>
            <a:r>
              <a:rPr lang="en-IN" sz="2000" dirty="0"/>
              <a:t>                part[</a:t>
            </a:r>
            <a:r>
              <a:rPr lang="en-IN" sz="2000" dirty="0" err="1"/>
              <a:t>i</a:t>
            </a:r>
            <a:r>
              <a:rPr lang="en-IN" sz="2000" dirty="0"/>
              <a:t>][j] = part[</a:t>
            </a:r>
            <a:r>
              <a:rPr lang="en-IN" sz="2000" dirty="0" err="1"/>
              <a:t>i</a:t>
            </a:r>
            <a:r>
              <a:rPr lang="en-IN" sz="2000" dirty="0"/>
              <a:t>][j - 1];</a:t>
            </a:r>
          </a:p>
          <a:p>
            <a:r>
              <a:rPr lang="en-IN" sz="2000" dirty="0"/>
              <a:t>                if (</a:t>
            </a:r>
            <a:r>
              <a:rPr lang="en-IN" sz="2000" dirty="0" err="1"/>
              <a:t>i</a:t>
            </a:r>
            <a:r>
              <a:rPr lang="en-IN" sz="2000" dirty="0"/>
              <a:t> &gt;= </a:t>
            </a:r>
            <a:r>
              <a:rPr lang="en-IN" sz="2000" dirty="0" err="1"/>
              <a:t>arr</a:t>
            </a:r>
            <a:r>
              <a:rPr lang="en-IN" sz="2000" dirty="0"/>
              <a:t>[j - 1])</a:t>
            </a:r>
          </a:p>
          <a:p>
            <a:r>
              <a:rPr lang="en-IN" sz="2000" dirty="0"/>
              <a:t>                    part[</a:t>
            </a:r>
            <a:r>
              <a:rPr lang="en-IN" sz="2000" dirty="0" err="1"/>
              <a:t>i</a:t>
            </a:r>
            <a:r>
              <a:rPr lang="en-IN" sz="2000" dirty="0"/>
              <a:t>][j] = part[</a:t>
            </a:r>
            <a:r>
              <a:rPr lang="en-IN" sz="2000" dirty="0" err="1"/>
              <a:t>i</a:t>
            </a:r>
            <a:r>
              <a:rPr lang="en-IN" sz="2000" dirty="0"/>
              <a:t>][j] || part[</a:t>
            </a:r>
            <a:r>
              <a:rPr lang="en-IN" sz="2000" dirty="0" err="1"/>
              <a:t>i</a:t>
            </a:r>
            <a:r>
              <a:rPr lang="en-IN" sz="2000" dirty="0"/>
              <a:t> - </a:t>
            </a:r>
            <a:r>
              <a:rPr lang="en-IN" sz="2000" dirty="0" err="1"/>
              <a:t>arr</a:t>
            </a:r>
            <a:r>
              <a:rPr lang="en-IN" sz="2000" dirty="0"/>
              <a:t>[j - 1]][j - 1];</a:t>
            </a:r>
          </a:p>
          <a:p>
            <a:r>
              <a:rPr lang="en-IN" sz="2000" dirty="0"/>
              <a:t>            }</a:t>
            </a:r>
          </a:p>
          <a:p>
            <a:r>
              <a:rPr lang="en-IN" sz="2000" dirty="0"/>
              <a:t> }</a:t>
            </a:r>
          </a:p>
          <a:p>
            <a:r>
              <a:rPr lang="en-IN" sz="2000" dirty="0"/>
              <a:t>return part[sum / 2][n];</a:t>
            </a:r>
          </a:p>
          <a:p>
            <a:r>
              <a:rPr lang="en-IN" sz="2000" dirty="0"/>
              <a:t>}</a:t>
            </a:r>
          </a:p>
        </p:txBody>
      </p:sp>
    </p:spTree>
    <p:extLst>
      <p:ext uri="{BB962C8B-B14F-4D97-AF65-F5344CB8AC3E}">
        <p14:creationId xmlns:p14="http://schemas.microsoft.com/office/powerpoint/2010/main" val="6952280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1219200" y="1348473"/>
            <a:ext cx="10039350" cy="1477328"/>
          </a:xfrm>
          <a:prstGeom prst="rect">
            <a:avLst/>
          </a:prstGeom>
        </p:spPr>
        <p:txBody>
          <a:bodyPr wrap="square">
            <a:spAutoFit/>
          </a:bodyPr>
          <a:lstStyle/>
          <a:p>
            <a:r>
              <a:rPr lang="en-IN" dirty="0">
                <a:hlinkClick r:id="rId2"/>
              </a:rPr>
              <a:t>https://practice.geeksforgeeks.org/problems/subset-sum-problem2014/1</a:t>
            </a:r>
            <a:endParaRPr lang="en-IN" dirty="0"/>
          </a:p>
          <a:p>
            <a:endParaRPr lang="en-IN" dirty="0"/>
          </a:p>
          <a:p>
            <a:r>
              <a:rPr lang="en-IN" dirty="0">
                <a:hlinkClick r:id="rId3"/>
              </a:rPr>
              <a:t>https://practice.geeksforgeeks.org/problems/minimum-sum-partition3317/1</a:t>
            </a:r>
            <a:endParaRPr lang="en-IN" dirty="0"/>
          </a:p>
          <a:p>
            <a:endParaRPr lang="en-IN" dirty="0"/>
          </a:p>
          <a:p>
            <a:r>
              <a:rPr lang="en-IN" dirty="0"/>
              <a:t> </a:t>
            </a:r>
          </a:p>
        </p:txBody>
      </p:sp>
    </p:spTree>
    <p:extLst>
      <p:ext uri="{BB962C8B-B14F-4D97-AF65-F5344CB8AC3E}">
        <p14:creationId xmlns:p14="http://schemas.microsoft.com/office/powerpoint/2010/main" val="2049572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52511C-16BB-6E57-02EA-2E0D6E718152}"/>
              </a:ext>
            </a:extLst>
          </p:cNvPr>
          <p:cNvSpPr txBox="1"/>
          <p:nvPr/>
        </p:nvSpPr>
        <p:spPr>
          <a:xfrm>
            <a:off x="3047509" y="2121859"/>
            <a:ext cx="6096982" cy="2215991"/>
          </a:xfrm>
          <a:prstGeom prst="rect">
            <a:avLst/>
          </a:prstGeom>
          <a:noFill/>
        </p:spPr>
        <p:txBody>
          <a:bodyPr wrap="square">
            <a:spAutoFit/>
          </a:bodyPr>
          <a:lstStyle/>
          <a:p>
            <a:pPr algn="ctr"/>
            <a:r>
              <a:rPr lang="en-IN" sz="13800" dirty="0"/>
              <a:t>Extra</a:t>
            </a:r>
          </a:p>
        </p:txBody>
      </p:sp>
    </p:spTree>
    <p:extLst>
      <p:ext uri="{BB962C8B-B14F-4D97-AF65-F5344CB8AC3E}">
        <p14:creationId xmlns:p14="http://schemas.microsoft.com/office/powerpoint/2010/main" val="82044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51D3-E683-8E79-EC56-5A45AAB35168}"/>
              </a:ext>
            </a:extLst>
          </p:cNvPr>
          <p:cNvSpPr>
            <a:spLocks noGrp="1"/>
          </p:cNvSpPr>
          <p:nvPr>
            <p:ph type="title"/>
          </p:nvPr>
        </p:nvSpPr>
        <p:spPr/>
        <p:txBody>
          <a:bodyPr/>
          <a:lstStyle/>
          <a:p>
            <a:r>
              <a:rPr lang="en-IN" dirty="0"/>
              <a:t>Binomial </a:t>
            </a:r>
            <a:r>
              <a:rPr lang="en-IN" dirty="0" err="1"/>
              <a:t>Expension</a:t>
            </a:r>
            <a:endParaRPr lang="en-IN" dirty="0"/>
          </a:p>
        </p:txBody>
      </p:sp>
      <p:sp>
        <p:nvSpPr>
          <p:cNvPr id="3" name="Content Placeholder 2">
            <a:extLst>
              <a:ext uri="{FF2B5EF4-FFF2-40B4-BE49-F238E27FC236}">
                <a16:creationId xmlns:a16="http://schemas.microsoft.com/office/drawing/2014/main" id="{4C4E4FD2-5A38-EA36-5925-64A08D6EA00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D35F350-4635-129B-286E-F7FE96824BAA}"/>
              </a:ext>
            </a:extLst>
          </p:cNvPr>
          <p:cNvPicPr>
            <a:picLocks noChangeAspect="1"/>
          </p:cNvPicPr>
          <p:nvPr/>
        </p:nvPicPr>
        <p:blipFill>
          <a:blip r:embed="rId2"/>
          <a:stretch>
            <a:fillRect/>
          </a:stretch>
        </p:blipFill>
        <p:spPr>
          <a:xfrm>
            <a:off x="1073426" y="2250342"/>
            <a:ext cx="9242066" cy="4061558"/>
          </a:xfrm>
          <a:prstGeom prst="rect">
            <a:avLst/>
          </a:prstGeom>
        </p:spPr>
      </p:pic>
    </p:spTree>
    <p:extLst>
      <p:ext uri="{BB962C8B-B14F-4D97-AF65-F5344CB8AC3E}">
        <p14:creationId xmlns:p14="http://schemas.microsoft.com/office/powerpoint/2010/main" val="24326341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479899" y="386834"/>
            <a:ext cx="9392764" cy="523220"/>
          </a:xfrm>
          <a:prstGeom prst="rect">
            <a:avLst/>
          </a:prstGeom>
        </p:spPr>
        <p:txBody>
          <a:bodyPr wrap="square">
            <a:spAutoFit/>
          </a:bodyPr>
          <a:lstStyle/>
          <a:p>
            <a:pPr fontAlgn="base"/>
            <a:r>
              <a:rPr lang="en-IN" sz="2800" b="1" u="sng" dirty="0"/>
              <a:t>Friends Pairing Problem</a:t>
            </a:r>
          </a:p>
        </p:txBody>
      </p:sp>
      <p:pic>
        <p:nvPicPr>
          <p:cNvPr id="4" name="Picture 3"/>
          <p:cNvPicPr>
            <a:picLocks noChangeAspect="1"/>
          </p:cNvPicPr>
          <p:nvPr/>
        </p:nvPicPr>
        <p:blipFill>
          <a:blip r:embed="rId2"/>
          <a:stretch>
            <a:fillRect/>
          </a:stretch>
        </p:blipFill>
        <p:spPr>
          <a:xfrm>
            <a:off x="1133474" y="1147762"/>
            <a:ext cx="9853613" cy="5323892"/>
          </a:xfrm>
          <a:prstGeom prst="rect">
            <a:avLst/>
          </a:prstGeom>
        </p:spPr>
      </p:pic>
    </p:spTree>
    <p:extLst>
      <p:ext uri="{BB962C8B-B14F-4D97-AF65-F5344CB8AC3E}">
        <p14:creationId xmlns:p14="http://schemas.microsoft.com/office/powerpoint/2010/main" val="3716214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Rectangle 1"/>
          <p:cNvSpPr/>
          <p:nvPr/>
        </p:nvSpPr>
        <p:spPr>
          <a:xfrm>
            <a:off x="479899" y="386834"/>
            <a:ext cx="9392764" cy="523220"/>
          </a:xfrm>
          <a:prstGeom prst="rect">
            <a:avLst/>
          </a:prstGeom>
        </p:spPr>
        <p:txBody>
          <a:bodyPr wrap="square">
            <a:spAutoFit/>
          </a:bodyPr>
          <a:lstStyle/>
          <a:p>
            <a:pPr fontAlgn="base"/>
            <a:r>
              <a:rPr lang="en-IN" sz="2800" b="1" u="sng" dirty="0"/>
              <a:t>Friends Pairing Problem</a:t>
            </a:r>
          </a:p>
        </p:txBody>
      </p:sp>
      <p:pic>
        <p:nvPicPr>
          <p:cNvPr id="3" name="Picture 2"/>
          <p:cNvPicPr>
            <a:picLocks noChangeAspect="1"/>
          </p:cNvPicPr>
          <p:nvPr/>
        </p:nvPicPr>
        <p:blipFill>
          <a:blip r:embed="rId3"/>
          <a:stretch>
            <a:fillRect/>
          </a:stretch>
        </p:blipFill>
        <p:spPr>
          <a:xfrm>
            <a:off x="1052512" y="1133475"/>
            <a:ext cx="10034903" cy="4324350"/>
          </a:xfrm>
          <a:prstGeom prst="rect">
            <a:avLst/>
          </a:prstGeom>
        </p:spPr>
      </p:pic>
      <p:sp>
        <p:nvSpPr>
          <p:cNvPr id="5" name="TextBox 4">
            <a:extLst>
              <a:ext uri="{FF2B5EF4-FFF2-40B4-BE49-F238E27FC236}">
                <a16:creationId xmlns:a16="http://schemas.microsoft.com/office/drawing/2014/main" id="{554198E5-E955-89BD-D506-D5BA8E1E439E}"/>
              </a:ext>
            </a:extLst>
          </p:cNvPr>
          <p:cNvSpPr txBox="1"/>
          <p:nvPr/>
        </p:nvSpPr>
        <p:spPr>
          <a:xfrm>
            <a:off x="479898" y="5603875"/>
            <a:ext cx="11254901" cy="923330"/>
          </a:xfrm>
          <a:prstGeom prst="rect">
            <a:avLst/>
          </a:prstGeom>
          <a:noFill/>
        </p:spPr>
        <p:txBody>
          <a:bodyPr wrap="square">
            <a:spAutoFit/>
          </a:bodyPr>
          <a:lstStyle/>
          <a:p>
            <a:r>
              <a:rPr lang="en-IN" dirty="0">
                <a:hlinkClick r:id="rId4"/>
              </a:rPr>
              <a:t>https://practice.geeksforgeeks.org/problems/friends-pairing-problem5425/1#:~:text=If%20you%20are%20facing%20any,please%20click%20to%20join%20directly.&amp;text=Given%20N%20friends%2C%20each%20one,or%20can%20be%20paired%20up</a:t>
            </a:r>
            <a:r>
              <a:rPr lang="en-IN" dirty="0"/>
              <a:t>.</a:t>
            </a:r>
          </a:p>
        </p:txBody>
      </p:sp>
    </p:spTree>
    <p:extLst>
      <p:ext uri="{BB962C8B-B14F-4D97-AF65-F5344CB8AC3E}">
        <p14:creationId xmlns:p14="http://schemas.microsoft.com/office/powerpoint/2010/main" val="1961900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5" name="Rectangle 4"/>
          <p:cNvSpPr/>
          <p:nvPr/>
        </p:nvSpPr>
        <p:spPr>
          <a:xfrm>
            <a:off x="319087" y="262622"/>
            <a:ext cx="11625263" cy="769441"/>
          </a:xfrm>
          <a:prstGeom prst="rect">
            <a:avLst/>
          </a:prstGeom>
        </p:spPr>
        <p:txBody>
          <a:bodyPr wrap="square">
            <a:spAutoFit/>
          </a:bodyPr>
          <a:lstStyle/>
          <a:p>
            <a:r>
              <a:rPr lang="en-IN" sz="2800" b="1" u="sng" dirty="0"/>
              <a:t>Pascal’s Triangle </a:t>
            </a:r>
            <a:r>
              <a:rPr lang="en-IN" sz="2800" dirty="0"/>
              <a:t>is a triangular array of the binomial coefficients. </a:t>
            </a:r>
            <a:endParaRPr lang="en-IN" sz="2800" b="1" u="sng" dirty="0"/>
          </a:p>
          <a:p>
            <a:endParaRPr lang="en-IN" sz="1600" dirty="0"/>
          </a:p>
        </p:txBody>
      </p:sp>
      <p:pic>
        <p:nvPicPr>
          <p:cNvPr id="6" name="Picture 5"/>
          <p:cNvPicPr>
            <a:picLocks noChangeAspect="1"/>
          </p:cNvPicPr>
          <p:nvPr/>
        </p:nvPicPr>
        <p:blipFill>
          <a:blip r:embed="rId2"/>
          <a:stretch>
            <a:fillRect/>
          </a:stretch>
        </p:blipFill>
        <p:spPr>
          <a:xfrm>
            <a:off x="3546200" y="932069"/>
            <a:ext cx="6362701" cy="1382160"/>
          </a:xfrm>
          <a:prstGeom prst="rect">
            <a:avLst/>
          </a:prstGeom>
        </p:spPr>
      </p:pic>
      <p:sp>
        <p:nvSpPr>
          <p:cNvPr id="8" name="Rectangle 7"/>
          <p:cNvSpPr/>
          <p:nvPr/>
        </p:nvSpPr>
        <p:spPr>
          <a:xfrm>
            <a:off x="512761" y="1623149"/>
            <a:ext cx="2052639" cy="2677656"/>
          </a:xfrm>
          <a:prstGeom prst="rect">
            <a:avLst/>
          </a:prstGeom>
        </p:spPr>
        <p:txBody>
          <a:bodyPr wrap="square">
            <a:spAutoFit/>
          </a:bodyPr>
          <a:lstStyle/>
          <a:p>
            <a:pPr algn="ctr"/>
            <a:r>
              <a:rPr lang="en-IN" sz="2800" dirty="0"/>
              <a:t>1  </a:t>
            </a:r>
          </a:p>
          <a:p>
            <a:pPr algn="ctr"/>
            <a:r>
              <a:rPr lang="en-IN" sz="2800" dirty="0"/>
              <a:t>1 1 </a:t>
            </a:r>
          </a:p>
          <a:p>
            <a:pPr algn="ctr"/>
            <a:r>
              <a:rPr lang="en-IN" sz="2800" dirty="0"/>
              <a:t>1 2 1 </a:t>
            </a:r>
          </a:p>
          <a:p>
            <a:pPr algn="ctr"/>
            <a:r>
              <a:rPr lang="en-IN" sz="2800" dirty="0"/>
              <a:t>1 3 3 1 </a:t>
            </a:r>
          </a:p>
          <a:p>
            <a:pPr algn="ctr"/>
            <a:r>
              <a:rPr lang="en-IN" sz="2800" dirty="0"/>
              <a:t>1 4 6 4 1 </a:t>
            </a:r>
          </a:p>
          <a:p>
            <a:pPr algn="ctr"/>
            <a:r>
              <a:rPr lang="en-IN" sz="2800" dirty="0"/>
              <a:t>1 5 10 10 5 1 </a:t>
            </a:r>
          </a:p>
        </p:txBody>
      </p:sp>
      <p:sp>
        <p:nvSpPr>
          <p:cNvPr id="3" name="TextBox 2">
            <a:extLst>
              <a:ext uri="{FF2B5EF4-FFF2-40B4-BE49-F238E27FC236}">
                <a16:creationId xmlns:a16="http://schemas.microsoft.com/office/drawing/2014/main" id="{EBA5EDA6-29D5-E9F1-3DF5-C476952BB51E}"/>
              </a:ext>
            </a:extLst>
          </p:cNvPr>
          <p:cNvSpPr txBox="1"/>
          <p:nvPr/>
        </p:nvSpPr>
        <p:spPr>
          <a:xfrm>
            <a:off x="247650" y="6230996"/>
            <a:ext cx="9029865" cy="369332"/>
          </a:xfrm>
          <a:prstGeom prst="rect">
            <a:avLst/>
          </a:prstGeom>
          <a:noFill/>
        </p:spPr>
        <p:txBody>
          <a:bodyPr wrap="square">
            <a:spAutoFit/>
          </a:bodyPr>
          <a:lstStyle/>
          <a:p>
            <a:r>
              <a:rPr lang="en-IN" dirty="0">
                <a:hlinkClick r:id="rId3"/>
              </a:rPr>
              <a:t>https://practice.geeksforgeeks.org/problems/pascal-triangle0652/1</a:t>
            </a:r>
            <a:endParaRPr lang="en-IN" dirty="0"/>
          </a:p>
        </p:txBody>
      </p:sp>
      <p:pic>
        <p:nvPicPr>
          <p:cNvPr id="4" name="Picture 3">
            <a:extLst>
              <a:ext uri="{FF2B5EF4-FFF2-40B4-BE49-F238E27FC236}">
                <a16:creationId xmlns:a16="http://schemas.microsoft.com/office/drawing/2014/main" id="{B1C5100A-DE3B-6F46-4018-C6EDADBA2EF7}"/>
              </a:ext>
            </a:extLst>
          </p:cNvPr>
          <p:cNvPicPr>
            <a:picLocks noChangeAspect="1"/>
          </p:cNvPicPr>
          <p:nvPr/>
        </p:nvPicPr>
        <p:blipFill>
          <a:blip r:embed="rId4"/>
          <a:stretch>
            <a:fillRect/>
          </a:stretch>
        </p:blipFill>
        <p:spPr>
          <a:xfrm>
            <a:off x="4428987" y="1967763"/>
            <a:ext cx="7515363" cy="4263233"/>
          </a:xfrm>
          <a:prstGeom prst="rect">
            <a:avLst/>
          </a:prstGeom>
        </p:spPr>
      </p:pic>
    </p:spTree>
    <p:extLst>
      <p:ext uri="{BB962C8B-B14F-4D97-AF65-F5344CB8AC3E}">
        <p14:creationId xmlns:p14="http://schemas.microsoft.com/office/powerpoint/2010/main" val="273763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F0A21-692D-0294-C891-26E3057D49BB}"/>
              </a:ext>
            </a:extLst>
          </p:cNvPr>
          <p:cNvPicPr>
            <a:picLocks noChangeAspect="1"/>
          </p:cNvPicPr>
          <p:nvPr/>
        </p:nvPicPr>
        <p:blipFill>
          <a:blip r:embed="rId2"/>
          <a:stretch>
            <a:fillRect/>
          </a:stretch>
        </p:blipFill>
        <p:spPr>
          <a:xfrm>
            <a:off x="1266621" y="1005155"/>
            <a:ext cx="9974067" cy="5572903"/>
          </a:xfrm>
          <a:prstGeom prst="rect">
            <a:avLst/>
          </a:prstGeom>
        </p:spPr>
      </p:pic>
    </p:spTree>
    <p:extLst>
      <p:ext uri="{BB962C8B-B14F-4D97-AF65-F5344CB8AC3E}">
        <p14:creationId xmlns:p14="http://schemas.microsoft.com/office/powerpoint/2010/main" val="144143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2AB45A8-070B-20F9-3D4E-7219BFEFF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71" y="292043"/>
            <a:ext cx="10925092" cy="615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173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Ion</Template>
  <TotalTime>7373</TotalTime>
  <Words>3543</Words>
  <Application>Microsoft Office PowerPoint</Application>
  <PresentationFormat>Widescreen</PresentationFormat>
  <Paragraphs>439</Paragraphs>
  <Slides>61</Slides>
  <Notes>1</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-apple-system</vt:lpstr>
      <vt:lpstr>Arial</vt:lpstr>
      <vt:lpstr>Calibri</vt:lpstr>
      <vt:lpstr>Calibri Light</vt:lpstr>
      <vt:lpstr>Nunito</vt:lpstr>
      <vt:lpstr>Roboto</vt:lpstr>
      <vt:lpstr>Titillium Web</vt:lpstr>
      <vt:lpstr>Wingdings</vt:lpstr>
      <vt:lpstr>Office Theme</vt:lpstr>
      <vt:lpstr>Dynamic Programming Problems UNIT V</vt:lpstr>
      <vt:lpstr>Index</vt:lpstr>
      <vt:lpstr>Introduction to Dynamic Programming (DP)</vt:lpstr>
      <vt:lpstr>What is the Binomial Theorem?</vt:lpstr>
      <vt:lpstr>PowerPoint Presentation</vt:lpstr>
      <vt:lpstr>Binomial Expension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5.4  Edit Distance</vt:lpstr>
      <vt:lpstr>Edit Distance</vt:lpstr>
      <vt:lpstr>Edit Distance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Harjeet Kaur</dc:creator>
  <cp:lastModifiedBy>Aman Singh</cp:lastModifiedBy>
  <cp:revision>168</cp:revision>
  <dcterms:created xsi:type="dcterms:W3CDTF">2018-09-30T14:25:32Z</dcterms:created>
  <dcterms:modified xsi:type="dcterms:W3CDTF">2025-07-15T04:26:56Z</dcterms:modified>
</cp:coreProperties>
</file>